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5" r:id="rId2"/>
  </p:sldMasterIdLst>
  <p:notesMasterIdLst>
    <p:notesMasterId r:id="rId40"/>
  </p:notesMasterIdLst>
  <p:sldIdLst>
    <p:sldId id="398" r:id="rId3"/>
    <p:sldId id="480" r:id="rId4"/>
    <p:sldId id="481" r:id="rId5"/>
    <p:sldId id="497" r:id="rId6"/>
    <p:sldId id="484" r:id="rId7"/>
    <p:sldId id="504" r:id="rId8"/>
    <p:sldId id="489" r:id="rId9"/>
    <p:sldId id="483" r:id="rId10"/>
    <p:sldId id="505" r:id="rId11"/>
    <p:sldId id="485" r:id="rId12"/>
    <p:sldId id="491" r:id="rId13"/>
    <p:sldId id="500" r:id="rId14"/>
    <p:sldId id="492" r:id="rId15"/>
    <p:sldId id="508" r:id="rId16"/>
    <p:sldId id="495" r:id="rId17"/>
    <p:sldId id="487" r:id="rId18"/>
    <p:sldId id="494" r:id="rId19"/>
    <p:sldId id="506" r:id="rId20"/>
    <p:sldId id="507" r:id="rId21"/>
    <p:sldId id="461" r:id="rId22"/>
    <p:sldId id="446" r:id="rId23"/>
    <p:sldId id="468" r:id="rId24"/>
    <p:sldId id="469" r:id="rId25"/>
    <p:sldId id="470" r:id="rId26"/>
    <p:sldId id="472" r:id="rId27"/>
    <p:sldId id="473" r:id="rId28"/>
    <p:sldId id="509" r:id="rId29"/>
    <p:sldId id="510" r:id="rId30"/>
    <p:sldId id="511" r:id="rId31"/>
    <p:sldId id="512" r:id="rId32"/>
    <p:sldId id="513" r:id="rId33"/>
    <p:sldId id="514" r:id="rId34"/>
    <p:sldId id="515" r:id="rId35"/>
    <p:sldId id="516" r:id="rId36"/>
    <p:sldId id="502" r:id="rId37"/>
    <p:sldId id="517" r:id="rId38"/>
    <p:sldId id="518" r:id="rId39"/>
  </p:sldIdLst>
  <p:sldSz cx="9144000" cy="5715000" type="screen16x1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6B4C2A8-3E4E-47ED-9FFB-6059F96D69B3}">
          <p14:sldIdLst>
            <p14:sldId id="398"/>
            <p14:sldId id="480"/>
            <p14:sldId id="481"/>
            <p14:sldId id="497"/>
            <p14:sldId id="484"/>
            <p14:sldId id="504"/>
            <p14:sldId id="489"/>
            <p14:sldId id="483"/>
            <p14:sldId id="505"/>
            <p14:sldId id="485"/>
            <p14:sldId id="491"/>
            <p14:sldId id="500"/>
            <p14:sldId id="492"/>
            <p14:sldId id="508"/>
            <p14:sldId id="495"/>
            <p14:sldId id="487"/>
            <p14:sldId id="494"/>
            <p14:sldId id="506"/>
            <p14:sldId id="507"/>
            <p14:sldId id="461"/>
            <p14:sldId id="446"/>
            <p14:sldId id="468"/>
            <p14:sldId id="469"/>
            <p14:sldId id="470"/>
            <p14:sldId id="472"/>
            <p14:sldId id="473"/>
            <p14:sldId id="509"/>
            <p14:sldId id="510"/>
            <p14:sldId id="511"/>
            <p14:sldId id="512"/>
            <p14:sldId id="513"/>
            <p14:sldId id="514"/>
            <p14:sldId id="515"/>
            <p14:sldId id="516"/>
            <p14:sldId id="502"/>
            <p14:sldId id="517"/>
            <p14:sldId id="518"/>
          </p14:sldIdLst>
        </p14:section>
      </p14:sectionLst>
    </p:ext>
    <p:ext uri="{EFAFB233-063F-42B5-8137-9DF3F51BA10A}">
      <p15:sldGuideLst xmlns:mc="http://schemas.openxmlformats.org/markup-compatibility/2006" xmlns:mv="urn:schemas-microsoft-com:mac:vml" xmlns:p15="http://schemas.microsoft.com/office/powerpoint/2012/main" xmlns="">
        <p15:guide id="2" pos="5556">
          <p15:clr>
            <a:srgbClr val="A4A3A4"/>
          </p15:clr>
        </p15:guide>
        <p15:guide id="3" orient="horz" pos="575" userDrawn="1">
          <p15:clr>
            <a:srgbClr val="A4A3A4"/>
          </p15:clr>
        </p15:guide>
        <p15:guide id="4" pos="340" userDrawn="1">
          <p15:clr>
            <a:srgbClr val="A4A3A4"/>
          </p15:clr>
        </p15:guide>
        <p15:guide id="5" orient="horz" pos="258" userDrawn="1">
          <p15:clr>
            <a:srgbClr val="A4A3A4"/>
          </p15:clr>
        </p15:guide>
        <p15:guide id="6" orient="horz" pos="394" userDrawn="1">
          <p15:clr>
            <a:srgbClr val="A4A3A4"/>
          </p15:clr>
        </p15:guide>
        <p15:guide id="7" pos="2880" userDrawn="1">
          <p15:clr>
            <a:srgbClr val="A4A3A4"/>
          </p15:clr>
        </p15:guide>
      </p15:sldGuideLst>
    </p:ext>
    <p:ext uri="{2D200454-40CA-4A62-9FC3-DE9A4176ACB9}">
      <p15:notesGuideLst xmlns:mc="http://schemas.openxmlformats.org/markup-compatibility/2006" xmlns:mv="urn:schemas-microsoft-com:mac:vml"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BECBD3"/>
    <a:srgbClr val="2C296D"/>
    <a:srgbClr val="ECEFF8"/>
    <a:srgbClr val="C9366A"/>
    <a:srgbClr val="F7A823"/>
    <a:srgbClr val="95C11F"/>
    <a:srgbClr val="F7A82D"/>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mc="http://schemas.openxmlformats.org/markup-compatibility/2006" xmlns:mv="urn:schemas-microsoft-com:mac:vml" xmlns:p15="http://schemas.microsoft.com/office/powerpoint/2012/main" xmlns=""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690" autoAdjust="0"/>
    <p:restoredTop sz="94424" autoAdjust="0"/>
  </p:normalViewPr>
  <p:slideViewPr>
    <p:cSldViewPr showGuides="1">
      <p:cViewPr>
        <p:scale>
          <a:sx n="120" d="100"/>
          <a:sy n="120" d="100"/>
        </p:scale>
        <p:origin x="-824" y="-1120"/>
      </p:cViewPr>
      <p:guideLst>
        <p:guide orient="horz" pos="575"/>
        <p:guide orient="horz" pos="258"/>
        <p:guide orient="horz" pos="394"/>
        <p:guide pos="5556"/>
        <p:guide pos="340"/>
        <p:guide pos="2880"/>
      </p:guideLst>
    </p:cSldViewPr>
  </p:slideViewPr>
  <p:outlineViewPr>
    <p:cViewPr>
      <p:scale>
        <a:sx n="33" d="100"/>
        <a:sy n="33" d="100"/>
      </p:scale>
      <p:origin x="0" y="-19578"/>
    </p:cViewPr>
  </p:outlineViewPr>
  <p:notesTextViewPr>
    <p:cViewPr>
      <p:scale>
        <a:sx n="1" d="1"/>
        <a:sy n="1" d="1"/>
      </p:scale>
      <p:origin x="0" y="0"/>
    </p:cViewPr>
  </p:notesTextViewPr>
  <p:sorterViewPr>
    <p:cViewPr varScale="1">
      <p:scale>
        <a:sx n="1" d="1"/>
        <a:sy n="1" d="1"/>
      </p:scale>
      <p:origin x="0" y="-3708"/>
    </p:cViewPr>
  </p:sorterViewPr>
  <p:notesViewPr>
    <p:cSldViewPr showGuides="1">
      <p:cViewPr varScale="1">
        <p:scale>
          <a:sx n="56" d="100"/>
          <a:sy n="56" d="100"/>
        </p:scale>
        <p:origin x="2838"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ADA909-BE65-46F5-B330-82B684D749D6}" type="doc">
      <dgm:prSet loTypeId="urn:microsoft.com/office/officeart/2005/8/layout/matrix2" loCatId="matrix" qsTypeId="urn:microsoft.com/office/officeart/2005/8/quickstyle/simple1" qsCatId="simple" csTypeId="urn:microsoft.com/office/officeart/2005/8/colors/accent3_1" csCatId="accent3" phldr="1"/>
      <dgm:spPr/>
      <dgm:t>
        <a:bodyPr/>
        <a:lstStyle/>
        <a:p>
          <a:endParaRPr lang="en-CA"/>
        </a:p>
      </dgm:t>
    </dgm:pt>
    <dgm:pt modelId="{F1DA1253-70B4-46B7-AF8C-819C065F2268}">
      <dgm:prSet phldrT="[Text]" custT="1"/>
      <dgm:spPr/>
      <dgm:t>
        <a:bodyPr/>
        <a:lstStyle/>
        <a:p>
          <a:r>
            <a:rPr lang="en-CA" sz="1000" b="1" dirty="0" smtClean="0">
              <a:solidFill>
                <a:srgbClr val="A7A7A7"/>
              </a:solidFill>
              <a:latin typeface="+mn-lt"/>
            </a:rPr>
            <a:t>Strengths</a:t>
          </a:r>
        </a:p>
        <a:p>
          <a:r>
            <a:rPr lang="en-CA" sz="1000" b="0" dirty="0" smtClean="0">
              <a:solidFill>
                <a:srgbClr val="A7A7A7"/>
              </a:solidFill>
              <a:latin typeface="+mn-lt"/>
            </a:rPr>
            <a:t>1)</a:t>
          </a:r>
          <a:r>
            <a:rPr lang="en-US" sz="1000" b="0" dirty="0" smtClean="0">
              <a:solidFill>
                <a:srgbClr val="A7A7A7"/>
              </a:solidFill>
              <a:latin typeface="+mn-lt"/>
            </a:rPr>
            <a:t> Unique, Natural Experiences &amp; Attractions</a:t>
          </a:r>
        </a:p>
        <a:p>
          <a:r>
            <a:rPr lang="en-CA" sz="1000" b="0" dirty="0" smtClean="0">
              <a:solidFill>
                <a:srgbClr val="A7A7A7"/>
              </a:solidFill>
              <a:latin typeface="+mn-lt"/>
            </a:rPr>
            <a:t>2)</a:t>
          </a:r>
          <a:r>
            <a:rPr lang="en-US" sz="1000" b="0" dirty="0" smtClean="0">
              <a:solidFill>
                <a:srgbClr val="A7A7A7"/>
              </a:solidFill>
              <a:latin typeface="+mn-lt"/>
            </a:rPr>
            <a:t> Multicultural Diversity &amp;History</a:t>
          </a:r>
        </a:p>
        <a:p>
          <a:r>
            <a:rPr lang="en-CA" sz="1000" b="0" dirty="0" smtClean="0">
              <a:solidFill>
                <a:srgbClr val="A7A7A7"/>
              </a:solidFill>
              <a:latin typeface="+mn-lt"/>
            </a:rPr>
            <a:t>3) Community Support &amp; Engagement</a:t>
          </a:r>
        </a:p>
        <a:p>
          <a:r>
            <a:rPr lang="en-CA" sz="1000" b="0" dirty="0" smtClean="0">
              <a:solidFill>
                <a:srgbClr val="A7A7A7"/>
              </a:solidFill>
              <a:latin typeface="+mn-lt"/>
            </a:rPr>
            <a:t>4) Strong Soft Infrastructure Foundation</a:t>
          </a:r>
        </a:p>
        <a:p>
          <a:r>
            <a:rPr lang="en-CA" sz="1000" b="0" dirty="0" smtClean="0">
              <a:solidFill>
                <a:srgbClr val="A7A7A7"/>
              </a:solidFill>
              <a:latin typeface="+mn-lt"/>
            </a:rPr>
            <a:t>5) </a:t>
          </a:r>
          <a:r>
            <a:rPr lang="en-US" sz="1000" b="0" dirty="0" smtClean="0">
              <a:solidFill>
                <a:srgbClr val="A7A7A7"/>
              </a:solidFill>
              <a:latin typeface="+mn-lt"/>
            </a:rPr>
            <a:t>People are Proud, Warm &amp; Welcoming</a:t>
          </a:r>
        </a:p>
        <a:p>
          <a:r>
            <a:rPr lang="en-CA" sz="1000" b="0" dirty="0" smtClean="0">
              <a:solidFill>
                <a:srgbClr val="A7A7A7"/>
              </a:solidFill>
              <a:latin typeface="+mn-lt"/>
            </a:rPr>
            <a:t>6) Guam is Poised for Growth</a:t>
          </a:r>
        </a:p>
        <a:p>
          <a:r>
            <a:rPr lang="en-CA" sz="1000" b="0" dirty="0" smtClean="0">
              <a:solidFill>
                <a:srgbClr val="A7A7A7"/>
              </a:solidFill>
              <a:latin typeface="+mn-lt"/>
            </a:rPr>
            <a:t>7) Positive Sense of Security</a:t>
          </a:r>
          <a:endParaRPr lang="en-CA" sz="1000" b="1" dirty="0">
            <a:solidFill>
              <a:srgbClr val="A7A7A7"/>
            </a:solidFill>
            <a:latin typeface="+mn-lt"/>
          </a:endParaRPr>
        </a:p>
      </dgm:t>
    </dgm:pt>
    <dgm:pt modelId="{9B8EA423-B245-4527-990D-ED3B9E644BD5}" type="parTrans" cxnId="{93F1226E-6967-4E6F-A494-6DBC7B6D5A0B}">
      <dgm:prSet/>
      <dgm:spPr/>
      <dgm:t>
        <a:bodyPr/>
        <a:lstStyle/>
        <a:p>
          <a:endParaRPr lang="en-CA" sz="1000">
            <a:solidFill>
              <a:schemeClr val="bg1">
                <a:lumMod val="50000"/>
              </a:schemeClr>
            </a:solidFill>
            <a:latin typeface="+mn-lt"/>
          </a:endParaRPr>
        </a:p>
      </dgm:t>
    </dgm:pt>
    <dgm:pt modelId="{CC4EE0FF-2324-43A1-9C1A-7BA1869B424B}" type="sibTrans" cxnId="{93F1226E-6967-4E6F-A494-6DBC7B6D5A0B}">
      <dgm:prSet/>
      <dgm:spPr/>
      <dgm:t>
        <a:bodyPr/>
        <a:lstStyle/>
        <a:p>
          <a:endParaRPr lang="en-CA" sz="1000">
            <a:solidFill>
              <a:schemeClr val="bg1">
                <a:lumMod val="50000"/>
              </a:schemeClr>
            </a:solidFill>
            <a:latin typeface="+mn-lt"/>
          </a:endParaRPr>
        </a:p>
      </dgm:t>
    </dgm:pt>
    <dgm:pt modelId="{DF48A7F3-4372-4CC3-93C3-99A7628834E7}">
      <dgm:prSet phldrT="[Text]" custT="1"/>
      <dgm:spPr/>
      <dgm:t>
        <a:bodyPr/>
        <a:lstStyle/>
        <a:p>
          <a:pPr algn="l" defTabSz="488950">
            <a:lnSpc>
              <a:spcPct val="90000"/>
            </a:lnSpc>
            <a:spcBef>
              <a:spcPct val="0"/>
            </a:spcBef>
            <a:spcAft>
              <a:spcPct val="35000"/>
            </a:spcAft>
          </a:pPr>
          <a:r>
            <a:rPr lang="en-CA" sz="1000" b="1" dirty="0" smtClean="0">
              <a:solidFill>
                <a:schemeClr val="bg1">
                  <a:lumMod val="50000"/>
                </a:schemeClr>
              </a:solidFill>
              <a:latin typeface="+mn-lt"/>
            </a:rPr>
            <a:t>Weaknesses</a:t>
          </a:r>
          <a:endParaRPr lang="en-CA" sz="1000" b="0" dirty="0" smtClean="0">
            <a:solidFill>
              <a:schemeClr val="bg1">
                <a:lumMod val="50000"/>
              </a:schemeClr>
            </a:solidFill>
            <a:latin typeface="+mn-lt"/>
          </a:endParaRPr>
        </a:p>
        <a:p>
          <a:pPr algn="l" defTabSz="488950">
            <a:lnSpc>
              <a:spcPct val="90000"/>
            </a:lnSpc>
            <a:spcBef>
              <a:spcPct val="0"/>
            </a:spcBef>
            <a:spcAft>
              <a:spcPct val="35000"/>
            </a:spcAft>
          </a:pPr>
          <a:r>
            <a:rPr lang="en-US" sz="1000" b="0" dirty="0" smtClean="0">
              <a:solidFill>
                <a:srgbClr val="A7A7A7"/>
              </a:solidFill>
              <a:latin typeface="+mn-lt"/>
            </a:rPr>
            <a:t>1) Hard Infrastructure</a:t>
          </a:r>
        </a:p>
        <a:p>
          <a:pPr algn="l" defTabSz="488950">
            <a:lnSpc>
              <a:spcPct val="90000"/>
            </a:lnSpc>
            <a:spcBef>
              <a:spcPct val="0"/>
            </a:spcBef>
            <a:spcAft>
              <a:spcPct val="35000"/>
            </a:spcAft>
          </a:pPr>
          <a:r>
            <a:rPr lang="en-US" sz="1000" b="0" dirty="0" smtClean="0">
              <a:solidFill>
                <a:srgbClr val="A7A7A7"/>
              </a:solidFill>
              <a:latin typeface="+mn-lt"/>
            </a:rPr>
            <a:t>2) Sufficient Market-Ready Tourism Product</a:t>
          </a:r>
        </a:p>
        <a:p>
          <a:pPr algn="l" defTabSz="488950">
            <a:lnSpc>
              <a:spcPct val="90000"/>
            </a:lnSpc>
            <a:spcBef>
              <a:spcPct val="0"/>
            </a:spcBef>
            <a:spcAft>
              <a:spcPct val="35000"/>
            </a:spcAft>
          </a:pPr>
          <a:r>
            <a:rPr lang="en-US" sz="1000" b="0" dirty="0" smtClean="0">
              <a:solidFill>
                <a:srgbClr val="A7A7A7"/>
              </a:solidFill>
              <a:latin typeface="+mn-lt"/>
            </a:rPr>
            <a:t>3) Transportation &amp; Accessibility </a:t>
          </a:r>
        </a:p>
        <a:p>
          <a:pPr algn="l" defTabSz="488950">
            <a:lnSpc>
              <a:spcPct val="90000"/>
            </a:lnSpc>
            <a:spcBef>
              <a:spcPct val="0"/>
            </a:spcBef>
            <a:spcAft>
              <a:spcPct val="35000"/>
            </a:spcAft>
          </a:pPr>
          <a:r>
            <a:rPr lang="en-US" sz="1000" b="0" dirty="0" smtClean="0">
              <a:solidFill>
                <a:srgbClr val="A7A7A7"/>
              </a:solidFill>
              <a:latin typeface="+mn-lt"/>
            </a:rPr>
            <a:t>4) Myriad Customs &amp; Immigration Policies</a:t>
          </a:r>
          <a:endParaRPr lang="en-CA" sz="1000" b="0" dirty="0">
            <a:solidFill>
              <a:schemeClr val="bg1">
                <a:lumMod val="50000"/>
              </a:schemeClr>
            </a:solidFill>
            <a:latin typeface="+mn-lt"/>
          </a:endParaRPr>
        </a:p>
      </dgm:t>
    </dgm:pt>
    <dgm:pt modelId="{F1C669E8-60DA-42A0-A393-44B22D4FC31B}" type="parTrans" cxnId="{20896C5B-4FE8-4118-A5ED-9494EEC27DC9}">
      <dgm:prSet/>
      <dgm:spPr/>
      <dgm:t>
        <a:bodyPr/>
        <a:lstStyle/>
        <a:p>
          <a:endParaRPr lang="en-CA" sz="1000">
            <a:solidFill>
              <a:schemeClr val="bg1">
                <a:lumMod val="50000"/>
              </a:schemeClr>
            </a:solidFill>
            <a:latin typeface="+mn-lt"/>
          </a:endParaRPr>
        </a:p>
      </dgm:t>
    </dgm:pt>
    <dgm:pt modelId="{81A49796-14F6-4599-AD97-2AC5680B4C0D}" type="sibTrans" cxnId="{20896C5B-4FE8-4118-A5ED-9494EEC27DC9}">
      <dgm:prSet/>
      <dgm:spPr/>
      <dgm:t>
        <a:bodyPr/>
        <a:lstStyle/>
        <a:p>
          <a:endParaRPr lang="en-CA" sz="1000">
            <a:solidFill>
              <a:schemeClr val="bg1">
                <a:lumMod val="50000"/>
              </a:schemeClr>
            </a:solidFill>
            <a:latin typeface="+mn-lt"/>
          </a:endParaRPr>
        </a:p>
      </dgm:t>
    </dgm:pt>
    <dgm:pt modelId="{04EE85D7-E647-45FB-A35B-6C7B20117FC0}">
      <dgm:prSet phldrT="[Text]" custT="1"/>
      <dgm:spPr/>
      <dgm:t>
        <a:bodyPr/>
        <a:lstStyle/>
        <a:p>
          <a:pPr defTabSz="488950">
            <a:lnSpc>
              <a:spcPct val="90000"/>
            </a:lnSpc>
            <a:spcBef>
              <a:spcPct val="0"/>
            </a:spcBef>
            <a:spcAft>
              <a:spcPct val="35000"/>
            </a:spcAft>
          </a:pPr>
          <a:r>
            <a:rPr lang="en-CA" sz="1000" b="1" dirty="0" smtClean="0">
              <a:solidFill>
                <a:schemeClr val="bg1">
                  <a:lumMod val="50000"/>
                </a:schemeClr>
              </a:solidFill>
              <a:latin typeface="+mn-lt"/>
            </a:rPr>
            <a:t>Opportunities</a:t>
          </a:r>
        </a:p>
        <a:p>
          <a:pPr defTabSz="488950">
            <a:lnSpc>
              <a:spcPct val="90000"/>
            </a:lnSpc>
            <a:spcBef>
              <a:spcPct val="0"/>
            </a:spcBef>
            <a:spcAft>
              <a:spcPct val="35000"/>
            </a:spcAft>
          </a:pPr>
          <a:r>
            <a:rPr lang="en-CA" sz="1000" b="0" dirty="0" smtClean="0">
              <a:solidFill>
                <a:schemeClr val="bg1">
                  <a:lumMod val="65000"/>
                </a:schemeClr>
              </a:solidFill>
              <a:latin typeface="+mn-lt"/>
            </a:rPr>
            <a:t>1) Increase Partnership with other Micronesian governments and NTOs</a:t>
          </a:r>
          <a:endParaRPr lang="en-US" sz="1000" b="0" dirty="0" smtClean="0">
            <a:solidFill>
              <a:schemeClr val="bg1">
                <a:lumMod val="65000"/>
              </a:schemeClr>
            </a:solidFill>
            <a:latin typeface="+mn-lt"/>
          </a:endParaRPr>
        </a:p>
        <a:p>
          <a:pPr defTabSz="488950">
            <a:lnSpc>
              <a:spcPct val="90000"/>
            </a:lnSpc>
            <a:spcBef>
              <a:spcPct val="0"/>
            </a:spcBef>
            <a:spcAft>
              <a:spcPct val="35000"/>
            </a:spcAft>
          </a:pPr>
          <a:r>
            <a:rPr lang="en-CA" sz="1000" b="0" dirty="0" smtClean="0">
              <a:solidFill>
                <a:schemeClr val="bg1">
                  <a:lumMod val="65000"/>
                </a:schemeClr>
              </a:solidFill>
              <a:latin typeface="+mn-lt"/>
            </a:rPr>
            <a:t>2) Tourism Infrastructure</a:t>
          </a:r>
        </a:p>
        <a:p>
          <a:pPr defTabSz="488950">
            <a:lnSpc>
              <a:spcPct val="90000"/>
            </a:lnSpc>
            <a:spcBef>
              <a:spcPct val="0"/>
            </a:spcBef>
            <a:spcAft>
              <a:spcPct val="35000"/>
            </a:spcAft>
          </a:pPr>
          <a:r>
            <a:rPr lang="en-CA" sz="1000" b="0" dirty="0" smtClean="0">
              <a:solidFill>
                <a:schemeClr val="bg1">
                  <a:lumMod val="65000"/>
                </a:schemeClr>
              </a:solidFill>
              <a:latin typeface="+mn-lt"/>
            </a:rPr>
            <a:t>3) Collaboration &amp; Economic Development</a:t>
          </a:r>
        </a:p>
        <a:p>
          <a:pPr defTabSz="488950">
            <a:lnSpc>
              <a:spcPct val="90000"/>
            </a:lnSpc>
            <a:spcBef>
              <a:spcPct val="0"/>
            </a:spcBef>
            <a:spcAft>
              <a:spcPct val="35000"/>
            </a:spcAft>
          </a:pPr>
          <a:r>
            <a:rPr lang="en-US" sz="1000" b="0" dirty="0" smtClean="0">
              <a:solidFill>
                <a:schemeClr val="bg1">
                  <a:lumMod val="65000"/>
                </a:schemeClr>
              </a:solidFill>
              <a:latin typeface="+mn-lt"/>
            </a:rPr>
            <a:t>4) Superior Brand &amp; Exposure</a:t>
          </a:r>
        </a:p>
        <a:p>
          <a:pPr defTabSz="488950">
            <a:lnSpc>
              <a:spcPct val="90000"/>
            </a:lnSpc>
            <a:spcBef>
              <a:spcPct val="0"/>
            </a:spcBef>
            <a:spcAft>
              <a:spcPct val="35000"/>
            </a:spcAft>
          </a:pPr>
          <a:r>
            <a:rPr lang="en-US" sz="1000" b="0" dirty="0" smtClean="0">
              <a:solidFill>
                <a:schemeClr val="bg1">
                  <a:lumMod val="65000"/>
                </a:schemeClr>
              </a:solidFill>
              <a:latin typeface="+mn-lt"/>
            </a:rPr>
            <a:t>5)</a:t>
          </a:r>
          <a:r>
            <a:rPr lang="en-CA" sz="1000" b="0" dirty="0" smtClean="0">
              <a:solidFill>
                <a:schemeClr val="bg1">
                  <a:lumMod val="65000"/>
                </a:schemeClr>
              </a:solidFill>
              <a:latin typeface="+mn-lt"/>
            </a:rPr>
            <a:t> First to Market</a:t>
          </a:r>
          <a:endParaRPr lang="en-CA" sz="1000" b="0" dirty="0">
            <a:solidFill>
              <a:schemeClr val="bg1">
                <a:lumMod val="50000"/>
              </a:schemeClr>
            </a:solidFill>
            <a:latin typeface="+mn-lt"/>
          </a:endParaRPr>
        </a:p>
      </dgm:t>
    </dgm:pt>
    <dgm:pt modelId="{E68F5C07-CF45-4446-8F9A-A9F28D78E264}" type="parTrans" cxnId="{CA4731D1-2558-428D-8415-90D15506AD67}">
      <dgm:prSet/>
      <dgm:spPr/>
      <dgm:t>
        <a:bodyPr/>
        <a:lstStyle/>
        <a:p>
          <a:endParaRPr lang="en-CA" sz="1000">
            <a:solidFill>
              <a:schemeClr val="bg1">
                <a:lumMod val="50000"/>
              </a:schemeClr>
            </a:solidFill>
            <a:latin typeface="+mn-lt"/>
          </a:endParaRPr>
        </a:p>
      </dgm:t>
    </dgm:pt>
    <dgm:pt modelId="{AD854E05-5305-4DB2-A1CC-74A11A3EF5BA}" type="sibTrans" cxnId="{CA4731D1-2558-428D-8415-90D15506AD67}">
      <dgm:prSet/>
      <dgm:spPr/>
      <dgm:t>
        <a:bodyPr/>
        <a:lstStyle/>
        <a:p>
          <a:endParaRPr lang="en-CA" sz="1000">
            <a:solidFill>
              <a:schemeClr val="bg1">
                <a:lumMod val="50000"/>
              </a:schemeClr>
            </a:solidFill>
            <a:latin typeface="+mn-lt"/>
          </a:endParaRPr>
        </a:p>
      </dgm:t>
    </dgm:pt>
    <dgm:pt modelId="{91EE6326-7704-47E0-825B-00499AA9DA6D}">
      <dgm:prSet phldrT="[Text]" custT="1"/>
      <dgm:spPr/>
      <dgm:t>
        <a:bodyPr/>
        <a:lstStyle/>
        <a:p>
          <a:pPr defTabSz="488950">
            <a:lnSpc>
              <a:spcPct val="90000"/>
            </a:lnSpc>
            <a:spcBef>
              <a:spcPct val="0"/>
            </a:spcBef>
            <a:spcAft>
              <a:spcPct val="35000"/>
            </a:spcAft>
          </a:pPr>
          <a:r>
            <a:rPr lang="en-CA" sz="1000" b="1" dirty="0" smtClean="0">
              <a:solidFill>
                <a:schemeClr val="bg1">
                  <a:lumMod val="50000"/>
                </a:schemeClr>
              </a:solidFill>
              <a:latin typeface="+mn-lt"/>
            </a:rPr>
            <a:t>Threats</a:t>
          </a:r>
        </a:p>
        <a:p>
          <a:pPr defTabSz="488950">
            <a:lnSpc>
              <a:spcPct val="90000"/>
            </a:lnSpc>
            <a:spcBef>
              <a:spcPct val="0"/>
            </a:spcBef>
            <a:spcAft>
              <a:spcPct val="35000"/>
            </a:spcAft>
          </a:pPr>
          <a:r>
            <a:rPr lang="en-CA" sz="1000" b="1" dirty="0" smtClean="0">
              <a:solidFill>
                <a:srgbClr val="A7A7A7"/>
              </a:solidFill>
              <a:latin typeface="+mn-lt"/>
            </a:rPr>
            <a:t>1) Limited Funding &amp; Capital Investment</a:t>
          </a:r>
        </a:p>
        <a:p>
          <a:pPr defTabSz="488950">
            <a:lnSpc>
              <a:spcPct val="90000"/>
            </a:lnSpc>
            <a:spcBef>
              <a:spcPct val="0"/>
            </a:spcBef>
            <a:spcAft>
              <a:spcPct val="35000"/>
            </a:spcAft>
          </a:pPr>
          <a:r>
            <a:rPr lang="en-CA" sz="1000" b="1" dirty="0" smtClean="0">
              <a:solidFill>
                <a:srgbClr val="A7A7A7"/>
              </a:solidFill>
              <a:latin typeface="+mn-lt"/>
            </a:rPr>
            <a:t>2) Limited Governance</a:t>
          </a:r>
        </a:p>
        <a:p>
          <a:pPr defTabSz="488950">
            <a:lnSpc>
              <a:spcPct val="90000"/>
            </a:lnSpc>
            <a:spcBef>
              <a:spcPct val="0"/>
            </a:spcBef>
            <a:spcAft>
              <a:spcPct val="35000"/>
            </a:spcAft>
          </a:pPr>
          <a:r>
            <a:rPr lang="en-CA" sz="1000" b="1" dirty="0" smtClean="0">
              <a:solidFill>
                <a:srgbClr val="A7A7A7"/>
              </a:solidFill>
              <a:latin typeface="+mn-lt"/>
            </a:rPr>
            <a:t>3) Environment Regulations</a:t>
          </a:r>
        </a:p>
        <a:p>
          <a:pPr defTabSz="488950">
            <a:lnSpc>
              <a:spcPct val="90000"/>
            </a:lnSpc>
            <a:spcBef>
              <a:spcPct val="0"/>
            </a:spcBef>
            <a:spcAft>
              <a:spcPct val="35000"/>
            </a:spcAft>
          </a:pPr>
          <a:r>
            <a:rPr lang="en-CA" sz="1000" b="1" dirty="0" smtClean="0">
              <a:solidFill>
                <a:srgbClr val="A7A7A7"/>
              </a:solidFill>
              <a:latin typeface="+mn-lt"/>
            </a:rPr>
            <a:t>4) Geo-Political Issues</a:t>
          </a:r>
          <a:endParaRPr lang="en-CA" sz="1000" b="1" dirty="0">
            <a:solidFill>
              <a:schemeClr val="bg1">
                <a:lumMod val="50000"/>
              </a:schemeClr>
            </a:solidFill>
            <a:latin typeface="+mn-lt"/>
          </a:endParaRPr>
        </a:p>
      </dgm:t>
    </dgm:pt>
    <dgm:pt modelId="{EDC482F3-4915-40C4-ADEC-57689DEB7317}" type="parTrans" cxnId="{C7D151CC-6039-4C64-9E88-0FCAA00562D5}">
      <dgm:prSet/>
      <dgm:spPr/>
      <dgm:t>
        <a:bodyPr/>
        <a:lstStyle/>
        <a:p>
          <a:endParaRPr lang="en-CA" sz="1000">
            <a:solidFill>
              <a:schemeClr val="bg1">
                <a:lumMod val="50000"/>
              </a:schemeClr>
            </a:solidFill>
            <a:latin typeface="+mn-lt"/>
          </a:endParaRPr>
        </a:p>
      </dgm:t>
    </dgm:pt>
    <dgm:pt modelId="{552D0237-81E8-47D5-9D85-1E4DC4031441}" type="sibTrans" cxnId="{C7D151CC-6039-4C64-9E88-0FCAA00562D5}">
      <dgm:prSet/>
      <dgm:spPr/>
      <dgm:t>
        <a:bodyPr/>
        <a:lstStyle/>
        <a:p>
          <a:endParaRPr lang="en-CA" sz="1000">
            <a:solidFill>
              <a:schemeClr val="bg1">
                <a:lumMod val="50000"/>
              </a:schemeClr>
            </a:solidFill>
            <a:latin typeface="+mn-lt"/>
          </a:endParaRPr>
        </a:p>
      </dgm:t>
    </dgm:pt>
    <dgm:pt modelId="{EA1184E5-B54A-4FFB-B7D4-8FA2705CA415}">
      <dgm:prSet custT="1"/>
      <dgm:spPr/>
      <dgm:t>
        <a:bodyPr/>
        <a:lstStyle/>
        <a:p>
          <a:endParaRPr lang="en-CA" sz="1000" dirty="0">
            <a:solidFill>
              <a:schemeClr val="bg1">
                <a:lumMod val="50000"/>
              </a:schemeClr>
            </a:solidFill>
            <a:latin typeface="+mn-lt"/>
          </a:endParaRPr>
        </a:p>
      </dgm:t>
    </dgm:pt>
    <dgm:pt modelId="{5B4629A0-A0CC-49C6-8A17-F279FED85CF3}" type="parTrans" cxnId="{D23D1483-2343-41E1-A4ED-172F302BA6B6}">
      <dgm:prSet/>
      <dgm:spPr/>
      <dgm:t>
        <a:bodyPr/>
        <a:lstStyle/>
        <a:p>
          <a:endParaRPr lang="en-CA" sz="1000">
            <a:solidFill>
              <a:schemeClr val="bg1">
                <a:lumMod val="50000"/>
              </a:schemeClr>
            </a:solidFill>
            <a:latin typeface="+mn-lt"/>
          </a:endParaRPr>
        </a:p>
      </dgm:t>
    </dgm:pt>
    <dgm:pt modelId="{DB025C4D-7326-45B9-9857-0A32C5D8CC96}" type="sibTrans" cxnId="{D23D1483-2343-41E1-A4ED-172F302BA6B6}">
      <dgm:prSet/>
      <dgm:spPr/>
      <dgm:t>
        <a:bodyPr/>
        <a:lstStyle/>
        <a:p>
          <a:endParaRPr lang="en-CA" sz="1000">
            <a:solidFill>
              <a:schemeClr val="bg1">
                <a:lumMod val="50000"/>
              </a:schemeClr>
            </a:solidFill>
            <a:latin typeface="+mn-lt"/>
          </a:endParaRPr>
        </a:p>
      </dgm:t>
    </dgm:pt>
    <dgm:pt modelId="{8EC9A2EC-676E-404D-8E78-3C3F1B5C0169}">
      <dgm:prSet custT="1"/>
      <dgm:spPr/>
      <dgm:t>
        <a:bodyPr/>
        <a:lstStyle/>
        <a:p>
          <a:pPr marL="57150" indent="0" defTabSz="488950">
            <a:lnSpc>
              <a:spcPct val="90000"/>
            </a:lnSpc>
            <a:spcBef>
              <a:spcPct val="0"/>
            </a:spcBef>
            <a:spcAft>
              <a:spcPct val="15000"/>
            </a:spcAft>
            <a:buNone/>
          </a:pPr>
          <a:endParaRPr lang="en-CA" sz="1000" dirty="0">
            <a:solidFill>
              <a:schemeClr val="bg1">
                <a:lumMod val="50000"/>
              </a:schemeClr>
            </a:solidFill>
            <a:latin typeface="+mn-lt"/>
          </a:endParaRPr>
        </a:p>
      </dgm:t>
    </dgm:pt>
    <dgm:pt modelId="{67CDDCC4-CD4B-4288-9C5F-7DA124ED294F}" type="parTrans" cxnId="{FEB4768C-E431-4605-A66F-F073CD340E3B}">
      <dgm:prSet/>
      <dgm:spPr/>
      <dgm:t>
        <a:bodyPr/>
        <a:lstStyle/>
        <a:p>
          <a:endParaRPr lang="en-CA" sz="1000">
            <a:solidFill>
              <a:schemeClr val="bg1">
                <a:lumMod val="50000"/>
              </a:schemeClr>
            </a:solidFill>
            <a:latin typeface="+mn-lt"/>
          </a:endParaRPr>
        </a:p>
      </dgm:t>
    </dgm:pt>
    <dgm:pt modelId="{330A1232-0206-4958-B0C4-9975C0018360}" type="sibTrans" cxnId="{FEB4768C-E431-4605-A66F-F073CD340E3B}">
      <dgm:prSet/>
      <dgm:spPr/>
      <dgm:t>
        <a:bodyPr/>
        <a:lstStyle/>
        <a:p>
          <a:endParaRPr lang="en-CA" sz="1000">
            <a:solidFill>
              <a:schemeClr val="bg1">
                <a:lumMod val="50000"/>
              </a:schemeClr>
            </a:solidFill>
            <a:latin typeface="+mn-lt"/>
          </a:endParaRPr>
        </a:p>
      </dgm:t>
    </dgm:pt>
    <dgm:pt modelId="{D35EA6F8-56FB-4B6D-AB4A-738CED86553D}">
      <dgm:prSet custT="1"/>
      <dgm:spPr/>
      <dgm:t>
        <a:bodyPr/>
        <a:lstStyle/>
        <a:p>
          <a:pPr marL="57150" indent="0" defTabSz="488950">
            <a:lnSpc>
              <a:spcPct val="90000"/>
            </a:lnSpc>
            <a:spcBef>
              <a:spcPct val="0"/>
            </a:spcBef>
            <a:spcAft>
              <a:spcPct val="15000"/>
            </a:spcAft>
            <a:buNone/>
          </a:pPr>
          <a:endParaRPr lang="en-CA" sz="1000" dirty="0">
            <a:solidFill>
              <a:schemeClr val="bg1">
                <a:lumMod val="50000"/>
              </a:schemeClr>
            </a:solidFill>
            <a:latin typeface="+mn-lt"/>
          </a:endParaRPr>
        </a:p>
      </dgm:t>
    </dgm:pt>
    <dgm:pt modelId="{336977B0-3075-4983-8764-329389A788D6}" type="parTrans" cxnId="{4988B688-89A4-432D-81A2-BE206A95EC49}">
      <dgm:prSet/>
      <dgm:spPr/>
      <dgm:t>
        <a:bodyPr/>
        <a:lstStyle/>
        <a:p>
          <a:endParaRPr lang="en-CA" sz="1000">
            <a:solidFill>
              <a:schemeClr val="bg1">
                <a:lumMod val="50000"/>
              </a:schemeClr>
            </a:solidFill>
            <a:latin typeface="+mn-lt"/>
          </a:endParaRPr>
        </a:p>
      </dgm:t>
    </dgm:pt>
    <dgm:pt modelId="{7BDFAE49-A178-4C46-8915-1FF10752BF19}" type="sibTrans" cxnId="{4988B688-89A4-432D-81A2-BE206A95EC49}">
      <dgm:prSet/>
      <dgm:spPr/>
      <dgm:t>
        <a:bodyPr/>
        <a:lstStyle/>
        <a:p>
          <a:endParaRPr lang="en-CA" sz="1000">
            <a:solidFill>
              <a:schemeClr val="bg1">
                <a:lumMod val="50000"/>
              </a:schemeClr>
            </a:solidFill>
            <a:latin typeface="+mn-lt"/>
          </a:endParaRPr>
        </a:p>
      </dgm:t>
    </dgm:pt>
    <dgm:pt modelId="{CEAA6853-3687-4AFB-B5E6-F3CE9E1BF447}">
      <dgm:prSet custT="1"/>
      <dgm:spPr/>
      <dgm:t>
        <a:bodyPr/>
        <a:lstStyle/>
        <a:p>
          <a:endParaRPr lang="en-CA" sz="1000" dirty="0" smtClean="0">
            <a:solidFill>
              <a:schemeClr val="bg1">
                <a:lumMod val="50000"/>
              </a:schemeClr>
            </a:solidFill>
            <a:latin typeface="+mn-lt"/>
          </a:endParaRPr>
        </a:p>
      </dgm:t>
    </dgm:pt>
    <dgm:pt modelId="{6BC350D1-B075-4448-9FA4-9144F4C70D98}" type="parTrans" cxnId="{BD522935-83F9-4785-B913-A960E54A7428}">
      <dgm:prSet/>
      <dgm:spPr/>
      <dgm:t>
        <a:bodyPr/>
        <a:lstStyle/>
        <a:p>
          <a:endParaRPr lang="en-CA" sz="1000">
            <a:latin typeface="+mn-lt"/>
          </a:endParaRPr>
        </a:p>
      </dgm:t>
    </dgm:pt>
    <dgm:pt modelId="{86509CB6-DC92-406C-A91E-EA950339558F}" type="sibTrans" cxnId="{BD522935-83F9-4785-B913-A960E54A7428}">
      <dgm:prSet/>
      <dgm:spPr/>
      <dgm:t>
        <a:bodyPr/>
        <a:lstStyle/>
        <a:p>
          <a:endParaRPr lang="en-CA" sz="1000">
            <a:latin typeface="+mn-lt"/>
          </a:endParaRPr>
        </a:p>
      </dgm:t>
    </dgm:pt>
    <dgm:pt modelId="{E054AD37-F750-4F15-BC1F-96E1024FE2A6}">
      <dgm:prSet custT="1"/>
      <dgm:spPr/>
      <dgm:t>
        <a:bodyPr/>
        <a:lstStyle/>
        <a:p>
          <a:pPr marL="57150" indent="0" defTabSz="488950">
            <a:lnSpc>
              <a:spcPct val="90000"/>
            </a:lnSpc>
            <a:spcBef>
              <a:spcPct val="0"/>
            </a:spcBef>
            <a:spcAft>
              <a:spcPct val="15000"/>
            </a:spcAft>
            <a:buNone/>
          </a:pPr>
          <a:endParaRPr lang="en-CA" sz="1000" b="0" dirty="0" smtClean="0">
            <a:solidFill>
              <a:schemeClr val="bg1">
                <a:lumMod val="50000"/>
              </a:schemeClr>
            </a:solidFill>
            <a:latin typeface="+mn-lt"/>
          </a:endParaRPr>
        </a:p>
      </dgm:t>
    </dgm:pt>
    <dgm:pt modelId="{BB54F83B-3190-4BC0-9D25-80FB2FC9AA5D}" type="parTrans" cxnId="{63BD31FA-CD54-460D-BA9B-7DDE7B7D4AE5}">
      <dgm:prSet/>
      <dgm:spPr/>
      <dgm:t>
        <a:bodyPr/>
        <a:lstStyle/>
        <a:p>
          <a:endParaRPr lang="en-CA" sz="1000">
            <a:latin typeface="+mn-lt"/>
          </a:endParaRPr>
        </a:p>
      </dgm:t>
    </dgm:pt>
    <dgm:pt modelId="{D879B712-E00D-4E8D-A2E5-1F3A562A0209}" type="sibTrans" cxnId="{63BD31FA-CD54-460D-BA9B-7DDE7B7D4AE5}">
      <dgm:prSet/>
      <dgm:spPr/>
      <dgm:t>
        <a:bodyPr/>
        <a:lstStyle/>
        <a:p>
          <a:endParaRPr lang="en-CA" sz="1000">
            <a:latin typeface="+mn-lt"/>
          </a:endParaRPr>
        </a:p>
      </dgm:t>
    </dgm:pt>
    <dgm:pt modelId="{890324B6-C5B2-7C4D-B3CE-0BCE6FA83488}">
      <dgm:prSet phldrT="[Text]" custT="1"/>
      <dgm:spPr/>
      <dgm:t>
        <a:bodyPr/>
        <a:lstStyle/>
        <a:p>
          <a:pPr marL="57150" indent="0" defTabSz="488950">
            <a:lnSpc>
              <a:spcPct val="90000"/>
            </a:lnSpc>
            <a:spcBef>
              <a:spcPct val="0"/>
            </a:spcBef>
            <a:spcAft>
              <a:spcPct val="15000"/>
            </a:spcAft>
            <a:buNone/>
          </a:pPr>
          <a:endParaRPr lang="en-CA" sz="1000" dirty="0">
            <a:solidFill>
              <a:schemeClr val="bg1">
                <a:lumMod val="50000"/>
              </a:schemeClr>
            </a:solidFill>
            <a:latin typeface="+mn-lt"/>
          </a:endParaRPr>
        </a:p>
      </dgm:t>
    </dgm:pt>
    <dgm:pt modelId="{54C67EA8-B8FA-F64E-AED8-4693648CF37C}" type="parTrans" cxnId="{3E2AEB7E-0ACB-EA42-A3B5-E462652324FC}">
      <dgm:prSet/>
      <dgm:spPr/>
      <dgm:t>
        <a:bodyPr/>
        <a:lstStyle/>
        <a:p>
          <a:endParaRPr lang="en-US" sz="1000">
            <a:latin typeface="+mn-lt"/>
          </a:endParaRPr>
        </a:p>
      </dgm:t>
    </dgm:pt>
    <dgm:pt modelId="{2E060EBE-4D12-264E-BD0B-5182A429E186}" type="sibTrans" cxnId="{3E2AEB7E-0ACB-EA42-A3B5-E462652324FC}">
      <dgm:prSet/>
      <dgm:spPr/>
      <dgm:t>
        <a:bodyPr/>
        <a:lstStyle/>
        <a:p>
          <a:endParaRPr lang="en-US" sz="1000">
            <a:latin typeface="+mn-lt"/>
          </a:endParaRPr>
        </a:p>
      </dgm:t>
    </dgm:pt>
    <dgm:pt modelId="{BE7A808A-1A22-4EE7-9D7D-5AC229C6AD9E}" type="pres">
      <dgm:prSet presAssocID="{21ADA909-BE65-46F5-B330-82B684D749D6}" presName="matrix" presStyleCnt="0">
        <dgm:presLayoutVars>
          <dgm:chMax val="1"/>
          <dgm:dir/>
          <dgm:resizeHandles val="exact"/>
        </dgm:presLayoutVars>
      </dgm:prSet>
      <dgm:spPr/>
      <dgm:t>
        <a:bodyPr/>
        <a:lstStyle/>
        <a:p>
          <a:endParaRPr lang="en-CA"/>
        </a:p>
      </dgm:t>
    </dgm:pt>
    <dgm:pt modelId="{EDBD3777-FA46-4FBF-96D3-0FE5461D52EA}" type="pres">
      <dgm:prSet presAssocID="{21ADA909-BE65-46F5-B330-82B684D749D6}" presName="axisShape" presStyleLbl="bgShp" presStyleIdx="0" presStyleCnt="1" custScaleX="144149"/>
      <dgm:spPr/>
    </dgm:pt>
    <dgm:pt modelId="{EB8C02DE-D861-46C7-ABBE-5D4AD38BD6FC}" type="pres">
      <dgm:prSet presAssocID="{21ADA909-BE65-46F5-B330-82B684D749D6}" presName="rect1" presStyleLbl="node1" presStyleIdx="0" presStyleCnt="4" custScaleX="148749" custLinFactNeighborX="-26128" custLinFactNeighborY="-933">
        <dgm:presLayoutVars>
          <dgm:chMax val="0"/>
          <dgm:chPref val="0"/>
          <dgm:bulletEnabled val="1"/>
        </dgm:presLayoutVars>
      </dgm:prSet>
      <dgm:spPr/>
      <dgm:t>
        <a:bodyPr/>
        <a:lstStyle/>
        <a:p>
          <a:endParaRPr lang="en-CA"/>
        </a:p>
      </dgm:t>
    </dgm:pt>
    <dgm:pt modelId="{7ECD207A-E665-4401-94A7-8868E2258F57}" type="pres">
      <dgm:prSet presAssocID="{21ADA909-BE65-46F5-B330-82B684D749D6}" presName="rect2" presStyleLbl="node1" presStyleIdx="1" presStyleCnt="4" custScaleX="136326" custLinFactNeighborX="19542" custLinFactNeighborY="-933">
        <dgm:presLayoutVars>
          <dgm:chMax val="0"/>
          <dgm:chPref val="0"/>
          <dgm:bulletEnabled val="1"/>
        </dgm:presLayoutVars>
      </dgm:prSet>
      <dgm:spPr/>
      <dgm:t>
        <a:bodyPr/>
        <a:lstStyle/>
        <a:p>
          <a:endParaRPr lang="en-CA"/>
        </a:p>
      </dgm:t>
    </dgm:pt>
    <dgm:pt modelId="{07D79943-9EF2-4189-85A5-B89BD8A00CD6}" type="pres">
      <dgm:prSet presAssocID="{21ADA909-BE65-46F5-B330-82B684D749D6}" presName="rect3" presStyleLbl="node1" presStyleIdx="2" presStyleCnt="4" custScaleX="149641" custLinFactNeighborX="-26574">
        <dgm:presLayoutVars>
          <dgm:chMax val="0"/>
          <dgm:chPref val="0"/>
          <dgm:bulletEnabled val="1"/>
        </dgm:presLayoutVars>
      </dgm:prSet>
      <dgm:spPr/>
      <dgm:t>
        <a:bodyPr/>
        <a:lstStyle/>
        <a:p>
          <a:endParaRPr lang="en-CA"/>
        </a:p>
      </dgm:t>
    </dgm:pt>
    <dgm:pt modelId="{EBD0DCBF-56E8-422C-9A49-7D6CF3B5D803}" type="pres">
      <dgm:prSet presAssocID="{21ADA909-BE65-46F5-B330-82B684D749D6}" presName="rect4" presStyleLbl="node1" presStyleIdx="3" presStyleCnt="4" custScaleX="143105" custLinFactNeighborX="23809">
        <dgm:presLayoutVars>
          <dgm:chMax val="0"/>
          <dgm:chPref val="0"/>
          <dgm:bulletEnabled val="1"/>
        </dgm:presLayoutVars>
      </dgm:prSet>
      <dgm:spPr/>
      <dgm:t>
        <a:bodyPr/>
        <a:lstStyle/>
        <a:p>
          <a:endParaRPr lang="en-CA"/>
        </a:p>
      </dgm:t>
    </dgm:pt>
  </dgm:ptLst>
  <dgm:cxnLst>
    <dgm:cxn modelId="{93F1226E-6967-4E6F-A494-6DBC7B6D5A0B}" srcId="{21ADA909-BE65-46F5-B330-82B684D749D6}" destId="{F1DA1253-70B4-46B7-AF8C-819C065F2268}" srcOrd="0" destOrd="0" parTransId="{9B8EA423-B245-4527-990D-ED3B9E644BD5}" sibTransId="{CC4EE0FF-2324-43A1-9C1A-7BA1869B424B}"/>
    <dgm:cxn modelId="{5CD7F03B-6C36-9743-A262-1CF099216097}" type="presOf" srcId="{CEAA6853-3687-4AFB-B5E6-F3CE9E1BF447}" destId="{EB8C02DE-D861-46C7-ABBE-5D4AD38BD6FC}" srcOrd="0" destOrd="1" presId="urn:microsoft.com/office/officeart/2005/8/layout/matrix2"/>
    <dgm:cxn modelId="{DFD74628-132D-8D4B-96D1-53C890AF120C}" type="presOf" srcId="{21ADA909-BE65-46F5-B330-82B684D749D6}" destId="{BE7A808A-1A22-4EE7-9D7D-5AC229C6AD9E}" srcOrd="0" destOrd="0" presId="urn:microsoft.com/office/officeart/2005/8/layout/matrix2"/>
    <dgm:cxn modelId="{3C3BDBDC-F4DD-AE4F-839E-2A468B249909}" type="presOf" srcId="{F1DA1253-70B4-46B7-AF8C-819C065F2268}" destId="{EB8C02DE-D861-46C7-ABBE-5D4AD38BD6FC}" srcOrd="0" destOrd="0" presId="urn:microsoft.com/office/officeart/2005/8/layout/matrix2"/>
    <dgm:cxn modelId="{FEB4768C-E431-4605-A66F-F073CD340E3B}" srcId="{04EE85D7-E647-45FB-A35B-6C7B20117FC0}" destId="{8EC9A2EC-676E-404D-8E78-3C3F1B5C0169}" srcOrd="1" destOrd="0" parTransId="{67CDDCC4-CD4B-4288-9C5F-7DA124ED294F}" sibTransId="{330A1232-0206-4958-B0C4-9975C0018360}"/>
    <dgm:cxn modelId="{8F66A761-D61E-984C-9C15-0B525D7DB08C}" type="presOf" srcId="{EA1184E5-B54A-4FFB-B7D4-8FA2705CA415}" destId="{EB8C02DE-D861-46C7-ABBE-5D4AD38BD6FC}" srcOrd="0" destOrd="2" presId="urn:microsoft.com/office/officeart/2005/8/layout/matrix2"/>
    <dgm:cxn modelId="{3E2AEB7E-0ACB-EA42-A3B5-E462652324FC}" srcId="{91EE6326-7704-47E0-825B-00499AA9DA6D}" destId="{890324B6-C5B2-7C4D-B3CE-0BCE6FA83488}" srcOrd="0" destOrd="0" parTransId="{54C67EA8-B8FA-F64E-AED8-4693648CF37C}" sibTransId="{2E060EBE-4D12-264E-BD0B-5182A429E186}"/>
    <dgm:cxn modelId="{C7D151CC-6039-4C64-9E88-0FCAA00562D5}" srcId="{21ADA909-BE65-46F5-B330-82B684D749D6}" destId="{91EE6326-7704-47E0-825B-00499AA9DA6D}" srcOrd="3" destOrd="0" parTransId="{EDC482F3-4915-40C4-ADEC-57689DEB7317}" sibTransId="{552D0237-81E8-47D5-9D85-1E4DC4031441}"/>
    <dgm:cxn modelId="{CA4731D1-2558-428D-8415-90D15506AD67}" srcId="{21ADA909-BE65-46F5-B330-82B684D749D6}" destId="{04EE85D7-E647-45FB-A35B-6C7B20117FC0}" srcOrd="2" destOrd="0" parTransId="{E68F5C07-CF45-4446-8F9A-A9F28D78E264}" sibTransId="{AD854E05-5305-4DB2-A1CC-74A11A3EF5BA}"/>
    <dgm:cxn modelId="{D355718C-58EC-024D-A763-5CC9357259F3}" type="presOf" srcId="{91EE6326-7704-47E0-825B-00499AA9DA6D}" destId="{EBD0DCBF-56E8-422C-9A49-7D6CF3B5D803}" srcOrd="0" destOrd="0" presId="urn:microsoft.com/office/officeart/2005/8/layout/matrix2"/>
    <dgm:cxn modelId="{63BD31FA-CD54-460D-BA9B-7DDE7B7D4AE5}" srcId="{04EE85D7-E647-45FB-A35B-6C7B20117FC0}" destId="{E054AD37-F750-4F15-BC1F-96E1024FE2A6}" srcOrd="0" destOrd="0" parTransId="{BB54F83B-3190-4BC0-9D25-80FB2FC9AA5D}" sibTransId="{D879B712-E00D-4E8D-A2E5-1F3A562A0209}"/>
    <dgm:cxn modelId="{D23D1483-2343-41E1-A4ED-172F302BA6B6}" srcId="{F1DA1253-70B4-46B7-AF8C-819C065F2268}" destId="{EA1184E5-B54A-4FFB-B7D4-8FA2705CA415}" srcOrd="1" destOrd="0" parTransId="{5B4629A0-A0CC-49C6-8A17-F279FED85CF3}" sibTransId="{DB025C4D-7326-45B9-9857-0A32C5D8CC96}"/>
    <dgm:cxn modelId="{875C2A0B-D9D1-1243-9F78-AEC5CD1F8CE1}" type="presOf" srcId="{04EE85D7-E647-45FB-A35B-6C7B20117FC0}" destId="{07D79943-9EF2-4189-85A5-B89BD8A00CD6}" srcOrd="0" destOrd="0" presId="urn:microsoft.com/office/officeart/2005/8/layout/matrix2"/>
    <dgm:cxn modelId="{70F4F38A-C742-2447-BDD8-4B6B52B7B4FD}" type="presOf" srcId="{890324B6-C5B2-7C4D-B3CE-0BCE6FA83488}" destId="{EBD0DCBF-56E8-422C-9A49-7D6CF3B5D803}" srcOrd="0" destOrd="1" presId="urn:microsoft.com/office/officeart/2005/8/layout/matrix2"/>
    <dgm:cxn modelId="{4988B688-89A4-432D-81A2-BE206A95EC49}" srcId="{91EE6326-7704-47E0-825B-00499AA9DA6D}" destId="{D35EA6F8-56FB-4B6D-AB4A-738CED86553D}" srcOrd="1" destOrd="0" parTransId="{336977B0-3075-4983-8764-329389A788D6}" sibTransId="{7BDFAE49-A178-4C46-8915-1FF10752BF19}"/>
    <dgm:cxn modelId="{BD522935-83F9-4785-B913-A960E54A7428}" srcId="{F1DA1253-70B4-46B7-AF8C-819C065F2268}" destId="{CEAA6853-3687-4AFB-B5E6-F3CE9E1BF447}" srcOrd="0" destOrd="0" parTransId="{6BC350D1-B075-4448-9FA4-9144F4C70D98}" sibTransId="{86509CB6-DC92-406C-A91E-EA950339558F}"/>
    <dgm:cxn modelId="{5DAD104E-5B81-A04B-99FE-AAE40D9190AA}" type="presOf" srcId="{D35EA6F8-56FB-4B6D-AB4A-738CED86553D}" destId="{EBD0DCBF-56E8-422C-9A49-7D6CF3B5D803}" srcOrd="0" destOrd="2" presId="urn:microsoft.com/office/officeart/2005/8/layout/matrix2"/>
    <dgm:cxn modelId="{20896C5B-4FE8-4118-A5ED-9494EEC27DC9}" srcId="{21ADA909-BE65-46F5-B330-82B684D749D6}" destId="{DF48A7F3-4372-4CC3-93C3-99A7628834E7}" srcOrd="1" destOrd="0" parTransId="{F1C669E8-60DA-42A0-A393-44B22D4FC31B}" sibTransId="{81A49796-14F6-4599-AD97-2AC5680B4C0D}"/>
    <dgm:cxn modelId="{8574DFE0-84B2-AE4F-94A8-532D95DBDBF9}" type="presOf" srcId="{8EC9A2EC-676E-404D-8E78-3C3F1B5C0169}" destId="{07D79943-9EF2-4189-85A5-B89BD8A00CD6}" srcOrd="0" destOrd="2" presId="urn:microsoft.com/office/officeart/2005/8/layout/matrix2"/>
    <dgm:cxn modelId="{931BAD79-D4B4-D148-8E70-4E1FAFE4FC0E}" type="presOf" srcId="{E054AD37-F750-4F15-BC1F-96E1024FE2A6}" destId="{07D79943-9EF2-4189-85A5-B89BD8A00CD6}" srcOrd="0" destOrd="1" presId="urn:microsoft.com/office/officeart/2005/8/layout/matrix2"/>
    <dgm:cxn modelId="{BF616CEB-6006-074E-B423-EA113CDBF33B}" type="presOf" srcId="{DF48A7F3-4372-4CC3-93C3-99A7628834E7}" destId="{7ECD207A-E665-4401-94A7-8868E2258F57}" srcOrd="0" destOrd="0" presId="urn:microsoft.com/office/officeart/2005/8/layout/matrix2"/>
    <dgm:cxn modelId="{E6C9057C-FDBA-9744-BE37-CB5FF716E6F8}" type="presParOf" srcId="{BE7A808A-1A22-4EE7-9D7D-5AC229C6AD9E}" destId="{EDBD3777-FA46-4FBF-96D3-0FE5461D52EA}" srcOrd="0" destOrd="0" presId="urn:microsoft.com/office/officeart/2005/8/layout/matrix2"/>
    <dgm:cxn modelId="{058A133B-33B6-9E40-B679-5C9D00466F8B}" type="presParOf" srcId="{BE7A808A-1A22-4EE7-9D7D-5AC229C6AD9E}" destId="{EB8C02DE-D861-46C7-ABBE-5D4AD38BD6FC}" srcOrd="1" destOrd="0" presId="urn:microsoft.com/office/officeart/2005/8/layout/matrix2"/>
    <dgm:cxn modelId="{41EC5F6B-1076-1A4C-A000-91027A15BA1B}" type="presParOf" srcId="{BE7A808A-1A22-4EE7-9D7D-5AC229C6AD9E}" destId="{7ECD207A-E665-4401-94A7-8868E2258F57}" srcOrd="2" destOrd="0" presId="urn:microsoft.com/office/officeart/2005/8/layout/matrix2"/>
    <dgm:cxn modelId="{5C617F22-3EE7-1C4B-8601-A736DBBAEF51}" type="presParOf" srcId="{BE7A808A-1A22-4EE7-9D7D-5AC229C6AD9E}" destId="{07D79943-9EF2-4189-85A5-B89BD8A00CD6}" srcOrd="3" destOrd="0" presId="urn:microsoft.com/office/officeart/2005/8/layout/matrix2"/>
    <dgm:cxn modelId="{8D07BAD8-8C7C-0F46-998D-D705ADE474E0}" type="presParOf" srcId="{BE7A808A-1A22-4EE7-9D7D-5AC229C6AD9E}" destId="{EBD0DCBF-56E8-422C-9A49-7D6CF3B5D803}"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ADA909-BE65-46F5-B330-82B684D749D6}" type="doc">
      <dgm:prSet loTypeId="urn:microsoft.com/office/officeart/2005/8/layout/matrix2" loCatId="matrix" qsTypeId="urn:microsoft.com/office/officeart/2005/8/quickstyle/simple1" qsCatId="simple" csTypeId="urn:microsoft.com/office/officeart/2005/8/colors/accent3_1" csCatId="accent3" phldr="1"/>
      <dgm:spPr/>
      <dgm:t>
        <a:bodyPr/>
        <a:lstStyle/>
        <a:p>
          <a:endParaRPr lang="en-CA"/>
        </a:p>
      </dgm:t>
    </dgm:pt>
    <dgm:pt modelId="{F1DA1253-70B4-46B7-AF8C-819C065F2268}">
      <dgm:prSet phldrT="[Text]" custT="1"/>
      <dgm:spPr/>
      <dgm:t>
        <a:bodyPr/>
        <a:lstStyle/>
        <a:p>
          <a:r>
            <a:rPr lang="en-CA" sz="1000" b="1" dirty="0" smtClean="0">
              <a:solidFill>
                <a:schemeClr val="bg1">
                  <a:lumMod val="85000"/>
                </a:schemeClr>
              </a:solidFill>
              <a:latin typeface="+mn-lt"/>
            </a:rPr>
            <a:t>Strengths</a:t>
          </a:r>
        </a:p>
        <a:p>
          <a:r>
            <a:rPr lang="en-CA" sz="1000" b="0" dirty="0" smtClean="0">
              <a:solidFill>
                <a:schemeClr val="bg1">
                  <a:lumMod val="85000"/>
                </a:schemeClr>
              </a:solidFill>
              <a:latin typeface="+mn-lt"/>
            </a:rPr>
            <a:t>1)</a:t>
          </a:r>
          <a:r>
            <a:rPr lang="en-US" sz="1000" b="0" dirty="0" smtClean="0">
              <a:solidFill>
                <a:schemeClr val="bg1">
                  <a:lumMod val="85000"/>
                </a:schemeClr>
              </a:solidFill>
              <a:latin typeface="+mn-lt"/>
            </a:rPr>
            <a:t> Unique, Natural Experiences &amp; Attractions</a:t>
          </a:r>
        </a:p>
        <a:p>
          <a:r>
            <a:rPr lang="en-CA" sz="1000" b="0" dirty="0" smtClean="0">
              <a:solidFill>
                <a:schemeClr val="bg1">
                  <a:lumMod val="85000"/>
                </a:schemeClr>
              </a:solidFill>
              <a:latin typeface="+mn-lt"/>
            </a:rPr>
            <a:t>2)</a:t>
          </a:r>
          <a:r>
            <a:rPr lang="en-US" sz="1000" b="0" dirty="0" smtClean="0">
              <a:solidFill>
                <a:schemeClr val="bg1">
                  <a:lumMod val="85000"/>
                </a:schemeClr>
              </a:solidFill>
              <a:latin typeface="+mn-lt"/>
            </a:rPr>
            <a:t> Multicultural Diversity &amp;History</a:t>
          </a:r>
        </a:p>
        <a:p>
          <a:r>
            <a:rPr lang="en-CA" sz="1000" b="0" dirty="0" smtClean="0">
              <a:solidFill>
                <a:schemeClr val="bg1">
                  <a:lumMod val="85000"/>
                </a:schemeClr>
              </a:solidFill>
              <a:latin typeface="+mn-lt"/>
            </a:rPr>
            <a:t>3) Community Support &amp; Engagement</a:t>
          </a:r>
        </a:p>
        <a:p>
          <a:r>
            <a:rPr lang="en-CA" sz="1000" b="0" dirty="0" smtClean="0">
              <a:solidFill>
                <a:schemeClr val="bg1">
                  <a:lumMod val="85000"/>
                </a:schemeClr>
              </a:solidFill>
              <a:latin typeface="+mn-lt"/>
            </a:rPr>
            <a:t>4) Strong Soft Infrastructure Foundation</a:t>
          </a:r>
        </a:p>
        <a:p>
          <a:r>
            <a:rPr lang="en-CA" sz="1000" b="0" dirty="0" smtClean="0">
              <a:solidFill>
                <a:schemeClr val="bg1">
                  <a:lumMod val="85000"/>
                </a:schemeClr>
              </a:solidFill>
              <a:latin typeface="+mn-lt"/>
            </a:rPr>
            <a:t>5) </a:t>
          </a:r>
          <a:r>
            <a:rPr lang="en-US" sz="1000" b="0" dirty="0" smtClean="0">
              <a:solidFill>
                <a:schemeClr val="bg1">
                  <a:lumMod val="85000"/>
                </a:schemeClr>
              </a:solidFill>
              <a:latin typeface="+mn-lt"/>
            </a:rPr>
            <a:t>People are Proud, Warm &amp; Welcoming</a:t>
          </a:r>
        </a:p>
        <a:p>
          <a:r>
            <a:rPr lang="en-CA" sz="1000" b="0" dirty="0" smtClean="0">
              <a:solidFill>
                <a:schemeClr val="bg1">
                  <a:lumMod val="85000"/>
                </a:schemeClr>
              </a:solidFill>
              <a:latin typeface="+mn-lt"/>
            </a:rPr>
            <a:t>6) Guam is Poised for Growth</a:t>
          </a:r>
        </a:p>
        <a:p>
          <a:r>
            <a:rPr lang="en-CA" sz="1000" b="0" dirty="0" smtClean="0">
              <a:solidFill>
                <a:schemeClr val="bg1">
                  <a:lumMod val="85000"/>
                </a:schemeClr>
              </a:solidFill>
              <a:latin typeface="+mn-lt"/>
            </a:rPr>
            <a:t>7) Positive Sense of Security</a:t>
          </a:r>
          <a:endParaRPr lang="en-CA" sz="1000" b="1" dirty="0">
            <a:solidFill>
              <a:schemeClr val="bg1">
                <a:lumMod val="85000"/>
              </a:schemeClr>
            </a:solidFill>
            <a:latin typeface="+mn-lt"/>
          </a:endParaRPr>
        </a:p>
      </dgm:t>
    </dgm:pt>
    <dgm:pt modelId="{9B8EA423-B245-4527-990D-ED3B9E644BD5}" type="parTrans" cxnId="{93F1226E-6967-4E6F-A494-6DBC7B6D5A0B}">
      <dgm:prSet/>
      <dgm:spPr/>
      <dgm:t>
        <a:bodyPr/>
        <a:lstStyle/>
        <a:p>
          <a:endParaRPr lang="en-CA" sz="1000">
            <a:solidFill>
              <a:schemeClr val="bg1">
                <a:lumMod val="50000"/>
              </a:schemeClr>
            </a:solidFill>
            <a:latin typeface="+mn-lt"/>
          </a:endParaRPr>
        </a:p>
      </dgm:t>
    </dgm:pt>
    <dgm:pt modelId="{CC4EE0FF-2324-43A1-9C1A-7BA1869B424B}" type="sibTrans" cxnId="{93F1226E-6967-4E6F-A494-6DBC7B6D5A0B}">
      <dgm:prSet/>
      <dgm:spPr/>
      <dgm:t>
        <a:bodyPr/>
        <a:lstStyle/>
        <a:p>
          <a:endParaRPr lang="en-CA" sz="1000">
            <a:solidFill>
              <a:schemeClr val="bg1">
                <a:lumMod val="50000"/>
              </a:schemeClr>
            </a:solidFill>
            <a:latin typeface="+mn-lt"/>
          </a:endParaRPr>
        </a:p>
      </dgm:t>
    </dgm:pt>
    <dgm:pt modelId="{DF48A7F3-4372-4CC3-93C3-99A7628834E7}">
      <dgm:prSet phldrT="[Text]" custT="1"/>
      <dgm:spPr/>
      <dgm:t>
        <a:bodyPr/>
        <a:lstStyle/>
        <a:p>
          <a:pPr algn="l" defTabSz="488950">
            <a:lnSpc>
              <a:spcPct val="90000"/>
            </a:lnSpc>
            <a:spcBef>
              <a:spcPct val="0"/>
            </a:spcBef>
            <a:spcAft>
              <a:spcPct val="35000"/>
            </a:spcAft>
          </a:pPr>
          <a:r>
            <a:rPr lang="en-CA" sz="1000" b="1" dirty="0" smtClean="0">
              <a:solidFill>
                <a:schemeClr val="bg1">
                  <a:lumMod val="50000"/>
                </a:schemeClr>
              </a:solidFill>
              <a:latin typeface="+mn-lt"/>
            </a:rPr>
            <a:t>Weaknesses</a:t>
          </a:r>
          <a:endParaRPr lang="en-CA" sz="1000" b="0" dirty="0" smtClean="0">
            <a:solidFill>
              <a:schemeClr val="bg1">
                <a:lumMod val="50000"/>
              </a:schemeClr>
            </a:solidFill>
            <a:latin typeface="+mn-lt"/>
          </a:endParaRPr>
        </a:p>
        <a:p>
          <a:pPr algn="l" defTabSz="488950">
            <a:lnSpc>
              <a:spcPct val="90000"/>
            </a:lnSpc>
            <a:spcBef>
              <a:spcPct val="0"/>
            </a:spcBef>
            <a:spcAft>
              <a:spcPct val="35000"/>
            </a:spcAft>
          </a:pPr>
          <a:r>
            <a:rPr lang="en-US" sz="1000" b="0" dirty="0" smtClean="0">
              <a:solidFill>
                <a:srgbClr val="A7A7A7"/>
              </a:solidFill>
              <a:latin typeface="+mn-lt"/>
            </a:rPr>
            <a:t>1) Hard Infrastructure</a:t>
          </a:r>
        </a:p>
        <a:p>
          <a:pPr algn="l" defTabSz="488950">
            <a:lnSpc>
              <a:spcPct val="90000"/>
            </a:lnSpc>
            <a:spcBef>
              <a:spcPct val="0"/>
            </a:spcBef>
            <a:spcAft>
              <a:spcPct val="35000"/>
            </a:spcAft>
          </a:pPr>
          <a:r>
            <a:rPr lang="en-US" sz="1000" b="0" dirty="0" smtClean="0">
              <a:solidFill>
                <a:srgbClr val="A7A7A7"/>
              </a:solidFill>
              <a:latin typeface="+mn-lt"/>
            </a:rPr>
            <a:t>2) Sufficient Market-Ready Tourism Product</a:t>
          </a:r>
        </a:p>
        <a:p>
          <a:pPr algn="l" defTabSz="488950">
            <a:lnSpc>
              <a:spcPct val="90000"/>
            </a:lnSpc>
            <a:spcBef>
              <a:spcPct val="0"/>
            </a:spcBef>
            <a:spcAft>
              <a:spcPct val="35000"/>
            </a:spcAft>
          </a:pPr>
          <a:r>
            <a:rPr lang="en-US" sz="1000" b="0" dirty="0" smtClean="0">
              <a:solidFill>
                <a:srgbClr val="A7A7A7"/>
              </a:solidFill>
              <a:latin typeface="+mn-lt"/>
            </a:rPr>
            <a:t>3) Transportation &amp; Accessibility </a:t>
          </a:r>
        </a:p>
        <a:p>
          <a:pPr algn="l" defTabSz="488950">
            <a:lnSpc>
              <a:spcPct val="90000"/>
            </a:lnSpc>
            <a:spcBef>
              <a:spcPct val="0"/>
            </a:spcBef>
            <a:spcAft>
              <a:spcPct val="35000"/>
            </a:spcAft>
          </a:pPr>
          <a:r>
            <a:rPr lang="en-US" sz="1000" b="0" dirty="0" smtClean="0">
              <a:solidFill>
                <a:srgbClr val="A7A7A7"/>
              </a:solidFill>
              <a:latin typeface="+mn-lt"/>
            </a:rPr>
            <a:t>4) Myriad Customs &amp; Immigration Policies</a:t>
          </a:r>
          <a:endParaRPr lang="en-CA" sz="1000" b="0" dirty="0">
            <a:solidFill>
              <a:schemeClr val="bg1">
                <a:lumMod val="50000"/>
              </a:schemeClr>
            </a:solidFill>
            <a:latin typeface="+mn-lt"/>
          </a:endParaRPr>
        </a:p>
      </dgm:t>
    </dgm:pt>
    <dgm:pt modelId="{F1C669E8-60DA-42A0-A393-44B22D4FC31B}" type="parTrans" cxnId="{20896C5B-4FE8-4118-A5ED-9494EEC27DC9}">
      <dgm:prSet/>
      <dgm:spPr/>
      <dgm:t>
        <a:bodyPr/>
        <a:lstStyle/>
        <a:p>
          <a:endParaRPr lang="en-CA" sz="1000">
            <a:solidFill>
              <a:schemeClr val="bg1">
                <a:lumMod val="50000"/>
              </a:schemeClr>
            </a:solidFill>
            <a:latin typeface="+mn-lt"/>
          </a:endParaRPr>
        </a:p>
      </dgm:t>
    </dgm:pt>
    <dgm:pt modelId="{81A49796-14F6-4599-AD97-2AC5680B4C0D}" type="sibTrans" cxnId="{20896C5B-4FE8-4118-A5ED-9494EEC27DC9}">
      <dgm:prSet/>
      <dgm:spPr/>
      <dgm:t>
        <a:bodyPr/>
        <a:lstStyle/>
        <a:p>
          <a:endParaRPr lang="en-CA" sz="1000">
            <a:solidFill>
              <a:schemeClr val="bg1">
                <a:lumMod val="50000"/>
              </a:schemeClr>
            </a:solidFill>
            <a:latin typeface="+mn-lt"/>
          </a:endParaRPr>
        </a:p>
      </dgm:t>
    </dgm:pt>
    <dgm:pt modelId="{04EE85D7-E647-45FB-A35B-6C7B20117FC0}">
      <dgm:prSet phldrT="[Text]" custT="1"/>
      <dgm:spPr/>
      <dgm:t>
        <a:bodyPr/>
        <a:lstStyle/>
        <a:p>
          <a:pPr defTabSz="488950">
            <a:lnSpc>
              <a:spcPct val="90000"/>
            </a:lnSpc>
            <a:spcBef>
              <a:spcPct val="0"/>
            </a:spcBef>
            <a:spcAft>
              <a:spcPct val="35000"/>
            </a:spcAft>
          </a:pPr>
          <a:r>
            <a:rPr lang="en-CA" sz="1000" b="1" dirty="0" smtClean="0">
              <a:solidFill>
                <a:schemeClr val="bg1">
                  <a:lumMod val="50000"/>
                </a:schemeClr>
              </a:solidFill>
              <a:latin typeface="+mn-lt"/>
            </a:rPr>
            <a:t>Opportunities</a:t>
          </a:r>
        </a:p>
        <a:p>
          <a:pPr defTabSz="488950">
            <a:lnSpc>
              <a:spcPct val="90000"/>
            </a:lnSpc>
            <a:spcBef>
              <a:spcPct val="0"/>
            </a:spcBef>
            <a:spcAft>
              <a:spcPct val="35000"/>
            </a:spcAft>
          </a:pPr>
          <a:r>
            <a:rPr lang="en-CA" sz="1000" b="0" dirty="0" smtClean="0">
              <a:solidFill>
                <a:schemeClr val="bg1">
                  <a:lumMod val="65000"/>
                </a:schemeClr>
              </a:solidFill>
              <a:latin typeface="+mn-lt"/>
            </a:rPr>
            <a:t>1) Increase Partnership with the other Micronesian governments and NTOs</a:t>
          </a:r>
          <a:endParaRPr lang="en-US" sz="1000" b="0" dirty="0" smtClean="0">
            <a:solidFill>
              <a:schemeClr val="bg1">
                <a:lumMod val="65000"/>
              </a:schemeClr>
            </a:solidFill>
            <a:latin typeface="+mn-lt"/>
          </a:endParaRPr>
        </a:p>
        <a:p>
          <a:pPr defTabSz="488950">
            <a:lnSpc>
              <a:spcPct val="90000"/>
            </a:lnSpc>
            <a:spcBef>
              <a:spcPct val="0"/>
            </a:spcBef>
            <a:spcAft>
              <a:spcPct val="35000"/>
            </a:spcAft>
          </a:pPr>
          <a:r>
            <a:rPr lang="en-CA" sz="1000" b="0" dirty="0" smtClean="0">
              <a:solidFill>
                <a:schemeClr val="bg1">
                  <a:lumMod val="65000"/>
                </a:schemeClr>
              </a:solidFill>
              <a:latin typeface="+mn-lt"/>
            </a:rPr>
            <a:t>2) Tourism Infrastructure</a:t>
          </a:r>
        </a:p>
        <a:p>
          <a:pPr defTabSz="488950">
            <a:lnSpc>
              <a:spcPct val="90000"/>
            </a:lnSpc>
            <a:spcBef>
              <a:spcPct val="0"/>
            </a:spcBef>
            <a:spcAft>
              <a:spcPct val="35000"/>
            </a:spcAft>
          </a:pPr>
          <a:r>
            <a:rPr lang="en-CA" sz="1000" b="0" dirty="0" smtClean="0">
              <a:solidFill>
                <a:schemeClr val="bg1">
                  <a:lumMod val="65000"/>
                </a:schemeClr>
              </a:solidFill>
              <a:latin typeface="+mn-lt"/>
            </a:rPr>
            <a:t>3) Collaboration &amp; Economic Development</a:t>
          </a:r>
        </a:p>
        <a:p>
          <a:pPr defTabSz="488950">
            <a:lnSpc>
              <a:spcPct val="90000"/>
            </a:lnSpc>
            <a:spcBef>
              <a:spcPct val="0"/>
            </a:spcBef>
            <a:spcAft>
              <a:spcPct val="35000"/>
            </a:spcAft>
          </a:pPr>
          <a:r>
            <a:rPr lang="en-US" sz="1000" b="0" dirty="0" smtClean="0">
              <a:solidFill>
                <a:schemeClr val="bg1">
                  <a:lumMod val="65000"/>
                </a:schemeClr>
              </a:solidFill>
              <a:latin typeface="+mn-lt"/>
            </a:rPr>
            <a:t>4) Superior Brand &amp; Exposure</a:t>
          </a:r>
        </a:p>
        <a:p>
          <a:pPr defTabSz="488950">
            <a:lnSpc>
              <a:spcPct val="90000"/>
            </a:lnSpc>
            <a:spcBef>
              <a:spcPct val="0"/>
            </a:spcBef>
            <a:spcAft>
              <a:spcPct val="35000"/>
            </a:spcAft>
          </a:pPr>
          <a:r>
            <a:rPr lang="en-US" sz="1000" b="0" dirty="0" smtClean="0">
              <a:solidFill>
                <a:schemeClr val="bg1">
                  <a:lumMod val="65000"/>
                </a:schemeClr>
              </a:solidFill>
              <a:latin typeface="+mn-lt"/>
            </a:rPr>
            <a:t>5)</a:t>
          </a:r>
          <a:r>
            <a:rPr lang="en-CA" sz="1000" b="0" dirty="0" smtClean="0">
              <a:solidFill>
                <a:schemeClr val="bg1">
                  <a:lumMod val="65000"/>
                </a:schemeClr>
              </a:solidFill>
              <a:latin typeface="+mn-lt"/>
            </a:rPr>
            <a:t> First to Market</a:t>
          </a:r>
          <a:endParaRPr lang="en-CA" sz="1000" b="0" dirty="0">
            <a:solidFill>
              <a:schemeClr val="bg1">
                <a:lumMod val="50000"/>
              </a:schemeClr>
            </a:solidFill>
            <a:latin typeface="+mn-lt"/>
          </a:endParaRPr>
        </a:p>
      </dgm:t>
    </dgm:pt>
    <dgm:pt modelId="{E68F5C07-CF45-4446-8F9A-A9F28D78E264}" type="parTrans" cxnId="{CA4731D1-2558-428D-8415-90D15506AD67}">
      <dgm:prSet/>
      <dgm:spPr/>
      <dgm:t>
        <a:bodyPr/>
        <a:lstStyle/>
        <a:p>
          <a:endParaRPr lang="en-CA" sz="1000">
            <a:solidFill>
              <a:schemeClr val="bg1">
                <a:lumMod val="50000"/>
              </a:schemeClr>
            </a:solidFill>
            <a:latin typeface="+mn-lt"/>
          </a:endParaRPr>
        </a:p>
      </dgm:t>
    </dgm:pt>
    <dgm:pt modelId="{AD854E05-5305-4DB2-A1CC-74A11A3EF5BA}" type="sibTrans" cxnId="{CA4731D1-2558-428D-8415-90D15506AD67}">
      <dgm:prSet/>
      <dgm:spPr/>
      <dgm:t>
        <a:bodyPr/>
        <a:lstStyle/>
        <a:p>
          <a:endParaRPr lang="en-CA" sz="1000">
            <a:solidFill>
              <a:schemeClr val="bg1">
                <a:lumMod val="50000"/>
              </a:schemeClr>
            </a:solidFill>
            <a:latin typeface="+mn-lt"/>
          </a:endParaRPr>
        </a:p>
      </dgm:t>
    </dgm:pt>
    <dgm:pt modelId="{91EE6326-7704-47E0-825B-00499AA9DA6D}">
      <dgm:prSet phldrT="[Text]" custT="1"/>
      <dgm:spPr/>
      <dgm:t>
        <a:bodyPr/>
        <a:lstStyle/>
        <a:p>
          <a:pPr defTabSz="488950">
            <a:lnSpc>
              <a:spcPct val="90000"/>
            </a:lnSpc>
            <a:spcBef>
              <a:spcPct val="0"/>
            </a:spcBef>
            <a:spcAft>
              <a:spcPct val="35000"/>
            </a:spcAft>
          </a:pPr>
          <a:r>
            <a:rPr lang="en-CA" sz="1000" b="1" dirty="0" smtClean="0">
              <a:solidFill>
                <a:schemeClr val="bg1">
                  <a:lumMod val="85000"/>
                </a:schemeClr>
              </a:solidFill>
              <a:latin typeface="+mn-lt"/>
            </a:rPr>
            <a:t>Threats</a:t>
          </a:r>
        </a:p>
        <a:p>
          <a:pPr defTabSz="488950">
            <a:lnSpc>
              <a:spcPct val="90000"/>
            </a:lnSpc>
            <a:spcBef>
              <a:spcPct val="0"/>
            </a:spcBef>
            <a:spcAft>
              <a:spcPct val="35000"/>
            </a:spcAft>
          </a:pPr>
          <a:r>
            <a:rPr lang="en-CA" sz="1000" b="1" dirty="0" smtClean="0">
              <a:solidFill>
                <a:schemeClr val="bg1">
                  <a:lumMod val="85000"/>
                </a:schemeClr>
              </a:solidFill>
              <a:latin typeface="+mn-lt"/>
            </a:rPr>
            <a:t>1) Limited Funding &amp; Capital Investment</a:t>
          </a:r>
        </a:p>
        <a:p>
          <a:pPr defTabSz="488950">
            <a:lnSpc>
              <a:spcPct val="90000"/>
            </a:lnSpc>
            <a:spcBef>
              <a:spcPct val="0"/>
            </a:spcBef>
            <a:spcAft>
              <a:spcPct val="35000"/>
            </a:spcAft>
          </a:pPr>
          <a:r>
            <a:rPr lang="en-CA" sz="1000" b="1" dirty="0" smtClean="0">
              <a:solidFill>
                <a:schemeClr val="bg1">
                  <a:lumMod val="85000"/>
                </a:schemeClr>
              </a:solidFill>
              <a:latin typeface="+mn-lt"/>
            </a:rPr>
            <a:t>2) Limited Governance</a:t>
          </a:r>
        </a:p>
        <a:p>
          <a:pPr defTabSz="488950">
            <a:lnSpc>
              <a:spcPct val="90000"/>
            </a:lnSpc>
            <a:spcBef>
              <a:spcPct val="0"/>
            </a:spcBef>
            <a:spcAft>
              <a:spcPct val="35000"/>
            </a:spcAft>
          </a:pPr>
          <a:r>
            <a:rPr lang="en-CA" sz="1000" b="1" dirty="0" smtClean="0">
              <a:solidFill>
                <a:schemeClr val="bg1">
                  <a:lumMod val="85000"/>
                </a:schemeClr>
              </a:solidFill>
              <a:latin typeface="+mn-lt"/>
            </a:rPr>
            <a:t>3) Environment Regulations</a:t>
          </a:r>
        </a:p>
        <a:p>
          <a:pPr defTabSz="488950">
            <a:lnSpc>
              <a:spcPct val="90000"/>
            </a:lnSpc>
            <a:spcBef>
              <a:spcPct val="0"/>
            </a:spcBef>
            <a:spcAft>
              <a:spcPct val="35000"/>
            </a:spcAft>
          </a:pPr>
          <a:r>
            <a:rPr lang="en-CA" sz="1000" b="1" dirty="0" smtClean="0">
              <a:solidFill>
                <a:schemeClr val="bg1">
                  <a:lumMod val="85000"/>
                </a:schemeClr>
              </a:solidFill>
              <a:latin typeface="+mn-lt"/>
            </a:rPr>
            <a:t>4) Geo-Political Issues</a:t>
          </a:r>
          <a:endParaRPr lang="en-CA" sz="1000" b="1" dirty="0">
            <a:solidFill>
              <a:schemeClr val="bg1">
                <a:lumMod val="85000"/>
              </a:schemeClr>
            </a:solidFill>
            <a:latin typeface="+mn-lt"/>
          </a:endParaRPr>
        </a:p>
      </dgm:t>
    </dgm:pt>
    <dgm:pt modelId="{EDC482F3-4915-40C4-ADEC-57689DEB7317}" type="parTrans" cxnId="{C7D151CC-6039-4C64-9E88-0FCAA00562D5}">
      <dgm:prSet/>
      <dgm:spPr/>
      <dgm:t>
        <a:bodyPr/>
        <a:lstStyle/>
        <a:p>
          <a:endParaRPr lang="en-CA" sz="1000">
            <a:solidFill>
              <a:schemeClr val="bg1">
                <a:lumMod val="50000"/>
              </a:schemeClr>
            </a:solidFill>
            <a:latin typeface="+mn-lt"/>
          </a:endParaRPr>
        </a:p>
      </dgm:t>
    </dgm:pt>
    <dgm:pt modelId="{552D0237-81E8-47D5-9D85-1E4DC4031441}" type="sibTrans" cxnId="{C7D151CC-6039-4C64-9E88-0FCAA00562D5}">
      <dgm:prSet/>
      <dgm:spPr/>
      <dgm:t>
        <a:bodyPr/>
        <a:lstStyle/>
        <a:p>
          <a:endParaRPr lang="en-CA" sz="1000">
            <a:solidFill>
              <a:schemeClr val="bg1">
                <a:lumMod val="50000"/>
              </a:schemeClr>
            </a:solidFill>
            <a:latin typeface="+mn-lt"/>
          </a:endParaRPr>
        </a:p>
      </dgm:t>
    </dgm:pt>
    <dgm:pt modelId="{EA1184E5-B54A-4FFB-B7D4-8FA2705CA415}">
      <dgm:prSet custT="1"/>
      <dgm:spPr/>
      <dgm:t>
        <a:bodyPr/>
        <a:lstStyle/>
        <a:p>
          <a:endParaRPr lang="en-CA" sz="1000" dirty="0">
            <a:solidFill>
              <a:schemeClr val="bg1">
                <a:lumMod val="85000"/>
              </a:schemeClr>
            </a:solidFill>
            <a:latin typeface="+mn-lt"/>
          </a:endParaRPr>
        </a:p>
      </dgm:t>
    </dgm:pt>
    <dgm:pt modelId="{5B4629A0-A0CC-49C6-8A17-F279FED85CF3}" type="parTrans" cxnId="{D23D1483-2343-41E1-A4ED-172F302BA6B6}">
      <dgm:prSet/>
      <dgm:spPr/>
      <dgm:t>
        <a:bodyPr/>
        <a:lstStyle/>
        <a:p>
          <a:endParaRPr lang="en-CA" sz="1000">
            <a:solidFill>
              <a:schemeClr val="bg1">
                <a:lumMod val="50000"/>
              </a:schemeClr>
            </a:solidFill>
            <a:latin typeface="+mn-lt"/>
          </a:endParaRPr>
        </a:p>
      </dgm:t>
    </dgm:pt>
    <dgm:pt modelId="{DB025C4D-7326-45B9-9857-0A32C5D8CC96}" type="sibTrans" cxnId="{D23D1483-2343-41E1-A4ED-172F302BA6B6}">
      <dgm:prSet/>
      <dgm:spPr/>
      <dgm:t>
        <a:bodyPr/>
        <a:lstStyle/>
        <a:p>
          <a:endParaRPr lang="en-CA" sz="1000">
            <a:solidFill>
              <a:schemeClr val="bg1">
                <a:lumMod val="50000"/>
              </a:schemeClr>
            </a:solidFill>
            <a:latin typeface="+mn-lt"/>
          </a:endParaRPr>
        </a:p>
      </dgm:t>
    </dgm:pt>
    <dgm:pt modelId="{8EC9A2EC-676E-404D-8E78-3C3F1B5C0169}">
      <dgm:prSet custT="1"/>
      <dgm:spPr/>
      <dgm:t>
        <a:bodyPr/>
        <a:lstStyle/>
        <a:p>
          <a:pPr marL="57150" indent="0" defTabSz="488950">
            <a:lnSpc>
              <a:spcPct val="90000"/>
            </a:lnSpc>
            <a:spcBef>
              <a:spcPct val="0"/>
            </a:spcBef>
            <a:spcAft>
              <a:spcPct val="15000"/>
            </a:spcAft>
            <a:buNone/>
          </a:pPr>
          <a:endParaRPr lang="en-CA" sz="1000" dirty="0">
            <a:solidFill>
              <a:schemeClr val="bg1">
                <a:lumMod val="50000"/>
              </a:schemeClr>
            </a:solidFill>
            <a:latin typeface="+mn-lt"/>
          </a:endParaRPr>
        </a:p>
      </dgm:t>
    </dgm:pt>
    <dgm:pt modelId="{67CDDCC4-CD4B-4288-9C5F-7DA124ED294F}" type="parTrans" cxnId="{FEB4768C-E431-4605-A66F-F073CD340E3B}">
      <dgm:prSet/>
      <dgm:spPr/>
      <dgm:t>
        <a:bodyPr/>
        <a:lstStyle/>
        <a:p>
          <a:endParaRPr lang="en-CA" sz="1000">
            <a:solidFill>
              <a:schemeClr val="bg1">
                <a:lumMod val="50000"/>
              </a:schemeClr>
            </a:solidFill>
            <a:latin typeface="+mn-lt"/>
          </a:endParaRPr>
        </a:p>
      </dgm:t>
    </dgm:pt>
    <dgm:pt modelId="{330A1232-0206-4958-B0C4-9975C0018360}" type="sibTrans" cxnId="{FEB4768C-E431-4605-A66F-F073CD340E3B}">
      <dgm:prSet/>
      <dgm:spPr/>
      <dgm:t>
        <a:bodyPr/>
        <a:lstStyle/>
        <a:p>
          <a:endParaRPr lang="en-CA" sz="1000">
            <a:solidFill>
              <a:schemeClr val="bg1">
                <a:lumMod val="50000"/>
              </a:schemeClr>
            </a:solidFill>
            <a:latin typeface="+mn-lt"/>
          </a:endParaRPr>
        </a:p>
      </dgm:t>
    </dgm:pt>
    <dgm:pt modelId="{D35EA6F8-56FB-4B6D-AB4A-738CED86553D}">
      <dgm:prSet custT="1"/>
      <dgm:spPr/>
      <dgm:t>
        <a:bodyPr/>
        <a:lstStyle/>
        <a:p>
          <a:pPr marL="57150" indent="0" defTabSz="488950">
            <a:lnSpc>
              <a:spcPct val="90000"/>
            </a:lnSpc>
            <a:spcBef>
              <a:spcPct val="0"/>
            </a:spcBef>
            <a:spcAft>
              <a:spcPct val="15000"/>
            </a:spcAft>
            <a:buNone/>
          </a:pPr>
          <a:endParaRPr lang="en-CA" sz="1000" dirty="0">
            <a:solidFill>
              <a:schemeClr val="bg1">
                <a:lumMod val="85000"/>
              </a:schemeClr>
            </a:solidFill>
            <a:latin typeface="+mn-lt"/>
          </a:endParaRPr>
        </a:p>
      </dgm:t>
    </dgm:pt>
    <dgm:pt modelId="{336977B0-3075-4983-8764-329389A788D6}" type="parTrans" cxnId="{4988B688-89A4-432D-81A2-BE206A95EC49}">
      <dgm:prSet/>
      <dgm:spPr/>
      <dgm:t>
        <a:bodyPr/>
        <a:lstStyle/>
        <a:p>
          <a:endParaRPr lang="en-CA" sz="1000">
            <a:solidFill>
              <a:schemeClr val="bg1">
                <a:lumMod val="50000"/>
              </a:schemeClr>
            </a:solidFill>
            <a:latin typeface="+mn-lt"/>
          </a:endParaRPr>
        </a:p>
      </dgm:t>
    </dgm:pt>
    <dgm:pt modelId="{7BDFAE49-A178-4C46-8915-1FF10752BF19}" type="sibTrans" cxnId="{4988B688-89A4-432D-81A2-BE206A95EC49}">
      <dgm:prSet/>
      <dgm:spPr/>
      <dgm:t>
        <a:bodyPr/>
        <a:lstStyle/>
        <a:p>
          <a:endParaRPr lang="en-CA" sz="1000">
            <a:solidFill>
              <a:schemeClr val="bg1">
                <a:lumMod val="50000"/>
              </a:schemeClr>
            </a:solidFill>
            <a:latin typeface="+mn-lt"/>
          </a:endParaRPr>
        </a:p>
      </dgm:t>
    </dgm:pt>
    <dgm:pt modelId="{CEAA6853-3687-4AFB-B5E6-F3CE9E1BF447}">
      <dgm:prSet custT="1"/>
      <dgm:spPr/>
      <dgm:t>
        <a:bodyPr/>
        <a:lstStyle/>
        <a:p>
          <a:endParaRPr lang="en-CA" sz="1000" dirty="0" smtClean="0">
            <a:solidFill>
              <a:schemeClr val="bg1">
                <a:lumMod val="85000"/>
              </a:schemeClr>
            </a:solidFill>
            <a:latin typeface="+mn-lt"/>
          </a:endParaRPr>
        </a:p>
      </dgm:t>
    </dgm:pt>
    <dgm:pt modelId="{6BC350D1-B075-4448-9FA4-9144F4C70D98}" type="parTrans" cxnId="{BD522935-83F9-4785-B913-A960E54A7428}">
      <dgm:prSet/>
      <dgm:spPr/>
      <dgm:t>
        <a:bodyPr/>
        <a:lstStyle/>
        <a:p>
          <a:endParaRPr lang="en-CA" sz="1000">
            <a:latin typeface="+mn-lt"/>
          </a:endParaRPr>
        </a:p>
      </dgm:t>
    </dgm:pt>
    <dgm:pt modelId="{86509CB6-DC92-406C-A91E-EA950339558F}" type="sibTrans" cxnId="{BD522935-83F9-4785-B913-A960E54A7428}">
      <dgm:prSet/>
      <dgm:spPr/>
      <dgm:t>
        <a:bodyPr/>
        <a:lstStyle/>
        <a:p>
          <a:endParaRPr lang="en-CA" sz="1000">
            <a:latin typeface="+mn-lt"/>
          </a:endParaRPr>
        </a:p>
      </dgm:t>
    </dgm:pt>
    <dgm:pt modelId="{E054AD37-F750-4F15-BC1F-96E1024FE2A6}">
      <dgm:prSet custT="1"/>
      <dgm:spPr/>
      <dgm:t>
        <a:bodyPr/>
        <a:lstStyle/>
        <a:p>
          <a:pPr marL="57150" indent="0" defTabSz="488950">
            <a:lnSpc>
              <a:spcPct val="90000"/>
            </a:lnSpc>
            <a:spcBef>
              <a:spcPct val="0"/>
            </a:spcBef>
            <a:spcAft>
              <a:spcPct val="15000"/>
            </a:spcAft>
            <a:buNone/>
          </a:pPr>
          <a:endParaRPr lang="en-CA" sz="1000" b="0" dirty="0" smtClean="0">
            <a:solidFill>
              <a:schemeClr val="bg1">
                <a:lumMod val="50000"/>
              </a:schemeClr>
            </a:solidFill>
            <a:latin typeface="+mn-lt"/>
          </a:endParaRPr>
        </a:p>
      </dgm:t>
    </dgm:pt>
    <dgm:pt modelId="{BB54F83B-3190-4BC0-9D25-80FB2FC9AA5D}" type="parTrans" cxnId="{63BD31FA-CD54-460D-BA9B-7DDE7B7D4AE5}">
      <dgm:prSet/>
      <dgm:spPr/>
      <dgm:t>
        <a:bodyPr/>
        <a:lstStyle/>
        <a:p>
          <a:endParaRPr lang="en-CA" sz="1000">
            <a:latin typeface="+mn-lt"/>
          </a:endParaRPr>
        </a:p>
      </dgm:t>
    </dgm:pt>
    <dgm:pt modelId="{D879B712-E00D-4E8D-A2E5-1F3A562A0209}" type="sibTrans" cxnId="{63BD31FA-CD54-460D-BA9B-7DDE7B7D4AE5}">
      <dgm:prSet/>
      <dgm:spPr/>
      <dgm:t>
        <a:bodyPr/>
        <a:lstStyle/>
        <a:p>
          <a:endParaRPr lang="en-CA" sz="1000">
            <a:latin typeface="+mn-lt"/>
          </a:endParaRPr>
        </a:p>
      </dgm:t>
    </dgm:pt>
    <dgm:pt modelId="{890324B6-C5B2-7C4D-B3CE-0BCE6FA83488}">
      <dgm:prSet phldrT="[Text]" custT="1"/>
      <dgm:spPr/>
      <dgm:t>
        <a:bodyPr/>
        <a:lstStyle/>
        <a:p>
          <a:pPr marL="57150" indent="0" defTabSz="488950">
            <a:lnSpc>
              <a:spcPct val="90000"/>
            </a:lnSpc>
            <a:spcBef>
              <a:spcPct val="0"/>
            </a:spcBef>
            <a:spcAft>
              <a:spcPct val="15000"/>
            </a:spcAft>
            <a:buNone/>
          </a:pPr>
          <a:endParaRPr lang="en-CA" sz="1000" dirty="0">
            <a:solidFill>
              <a:schemeClr val="bg1">
                <a:lumMod val="85000"/>
              </a:schemeClr>
            </a:solidFill>
            <a:latin typeface="+mn-lt"/>
          </a:endParaRPr>
        </a:p>
      </dgm:t>
    </dgm:pt>
    <dgm:pt modelId="{54C67EA8-B8FA-F64E-AED8-4693648CF37C}" type="parTrans" cxnId="{3E2AEB7E-0ACB-EA42-A3B5-E462652324FC}">
      <dgm:prSet/>
      <dgm:spPr/>
      <dgm:t>
        <a:bodyPr/>
        <a:lstStyle/>
        <a:p>
          <a:endParaRPr lang="en-US" sz="1000">
            <a:latin typeface="+mn-lt"/>
          </a:endParaRPr>
        </a:p>
      </dgm:t>
    </dgm:pt>
    <dgm:pt modelId="{2E060EBE-4D12-264E-BD0B-5182A429E186}" type="sibTrans" cxnId="{3E2AEB7E-0ACB-EA42-A3B5-E462652324FC}">
      <dgm:prSet/>
      <dgm:spPr/>
      <dgm:t>
        <a:bodyPr/>
        <a:lstStyle/>
        <a:p>
          <a:endParaRPr lang="en-US" sz="1000">
            <a:latin typeface="+mn-lt"/>
          </a:endParaRPr>
        </a:p>
      </dgm:t>
    </dgm:pt>
    <dgm:pt modelId="{BE7A808A-1A22-4EE7-9D7D-5AC229C6AD9E}" type="pres">
      <dgm:prSet presAssocID="{21ADA909-BE65-46F5-B330-82B684D749D6}" presName="matrix" presStyleCnt="0">
        <dgm:presLayoutVars>
          <dgm:chMax val="1"/>
          <dgm:dir/>
          <dgm:resizeHandles val="exact"/>
        </dgm:presLayoutVars>
      </dgm:prSet>
      <dgm:spPr/>
      <dgm:t>
        <a:bodyPr/>
        <a:lstStyle/>
        <a:p>
          <a:endParaRPr lang="en-CA"/>
        </a:p>
      </dgm:t>
    </dgm:pt>
    <dgm:pt modelId="{EDBD3777-FA46-4FBF-96D3-0FE5461D52EA}" type="pres">
      <dgm:prSet presAssocID="{21ADA909-BE65-46F5-B330-82B684D749D6}" presName="axisShape" presStyleLbl="bgShp" presStyleIdx="0" presStyleCnt="1" custScaleX="144149"/>
      <dgm:spPr/>
    </dgm:pt>
    <dgm:pt modelId="{EB8C02DE-D861-46C7-ABBE-5D4AD38BD6FC}" type="pres">
      <dgm:prSet presAssocID="{21ADA909-BE65-46F5-B330-82B684D749D6}" presName="rect1" presStyleLbl="node1" presStyleIdx="0" presStyleCnt="4" custScaleX="148749" custLinFactNeighborX="-26128" custLinFactNeighborY="-933">
        <dgm:presLayoutVars>
          <dgm:chMax val="0"/>
          <dgm:chPref val="0"/>
          <dgm:bulletEnabled val="1"/>
        </dgm:presLayoutVars>
      </dgm:prSet>
      <dgm:spPr/>
      <dgm:t>
        <a:bodyPr/>
        <a:lstStyle/>
        <a:p>
          <a:endParaRPr lang="en-CA"/>
        </a:p>
      </dgm:t>
    </dgm:pt>
    <dgm:pt modelId="{7ECD207A-E665-4401-94A7-8868E2258F57}" type="pres">
      <dgm:prSet presAssocID="{21ADA909-BE65-46F5-B330-82B684D749D6}" presName="rect2" presStyleLbl="node1" presStyleIdx="1" presStyleCnt="4" custScaleX="136326" custLinFactNeighborX="19542" custLinFactNeighborY="-933">
        <dgm:presLayoutVars>
          <dgm:chMax val="0"/>
          <dgm:chPref val="0"/>
          <dgm:bulletEnabled val="1"/>
        </dgm:presLayoutVars>
      </dgm:prSet>
      <dgm:spPr/>
      <dgm:t>
        <a:bodyPr/>
        <a:lstStyle/>
        <a:p>
          <a:endParaRPr lang="en-CA"/>
        </a:p>
      </dgm:t>
    </dgm:pt>
    <dgm:pt modelId="{07D79943-9EF2-4189-85A5-B89BD8A00CD6}" type="pres">
      <dgm:prSet presAssocID="{21ADA909-BE65-46F5-B330-82B684D749D6}" presName="rect3" presStyleLbl="node1" presStyleIdx="2" presStyleCnt="4" custScaleX="149641" custLinFactNeighborX="-26574">
        <dgm:presLayoutVars>
          <dgm:chMax val="0"/>
          <dgm:chPref val="0"/>
          <dgm:bulletEnabled val="1"/>
        </dgm:presLayoutVars>
      </dgm:prSet>
      <dgm:spPr/>
      <dgm:t>
        <a:bodyPr/>
        <a:lstStyle/>
        <a:p>
          <a:endParaRPr lang="en-CA"/>
        </a:p>
      </dgm:t>
    </dgm:pt>
    <dgm:pt modelId="{EBD0DCBF-56E8-422C-9A49-7D6CF3B5D803}" type="pres">
      <dgm:prSet presAssocID="{21ADA909-BE65-46F5-B330-82B684D749D6}" presName="rect4" presStyleLbl="node1" presStyleIdx="3" presStyleCnt="4" custScaleX="143105" custLinFactNeighborX="23809">
        <dgm:presLayoutVars>
          <dgm:chMax val="0"/>
          <dgm:chPref val="0"/>
          <dgm:bulletEnabled val="1"/>
        </dgm:presLayoutVars>
      </dgm:prSet>
      <dgm:spPr/>
      <dgm:t>
        <a:bodyPr/>
        <a:lstStyle/>
        <a:p>
          <a:endParaRPr lang="en-CA"/>
        </a:p>
      </dgm:t>
    </dgm:pt>
  </dgm:ptLst>
  <dgm:cxnLst>
    <dgm:cxn modelId="{27023FD8-3593-4076-BCF6-CF691A6D12C2}" type="presOf" srcId="{04EE85D7-E647-45FB-A35B-6C7B20117FC0}" destId="{07D79943-9EF2-4189-85A5-B89BD8A00CD6}" srcOrd="0" destOrd="0" presId="urn:microsoft.com/office/officeart/2005/8/layout/matrix2"/>
    <dgm:cxn modelId="{B5D750E9-8E0F-4652-A1C0-54FBF224401C}" type="presOf" srcId="{D35EA6F8-56FB-4B6D-AB4A-738CED86553D}" destId="{EBD0DCBF-56E8-422C-9A49-7D6CF3B5D803}" srcOrd="0" destOrd="2" presId="urn:microsoft.com/office/officeart/2005/8/layout/matrix2"/>
    <dgm:cxn modelId="{93F1226E-6967-4E6F-A494-6DBC7B6D5A0B}" srcId="{21ADA909-BE65-46F5-B330-82B684D749D6}" destId="{F1DA1253-70B4-46B7-AF8C-819C065F2268}" srcOrd="0" destOrd="0" parTransId="{9B8EA423-B245-4527-990D-ED3B9E644BD5}" sibTransId="{CC4EE0FF-2324-43A1-9C1A-7BA1869B424B}"/>
    <dgm:cxn modelId="{333D6166-4E68-4BCD-A0E9-30D19218E4AB}" type="presOf" srcId="{E054AD37-F750-4F15-BC1F-96E1024FE2A6}" destId="{07D79943-9EF2-4189-85A5-B89BD8A00CD6}" srcOrd="0" destOrd="1" presId="urn:microsoft.com/office/officeart/2005/8/layout/matrix2"/>
    <dgm:cxn modelId="{FEB4768C-E431-4605-A66F-F073CD340E3B}" srcId="{04EE85D7-E647-45FB-A35B-6C7B20117FC0}" destId="{8EC9A2EC-676E-404D-8E78-3C3F1B5C0169}" srcOrd="1" destOrd="0" parTransId="{67CDDCC4-CD4B-4288-9C5F-7DA124ED294F}" sibTransId="{330A1232-0206-4958-B0C4-9975C0018360}"/>
    <dgm:cxn modelId="{5F2309DD-5665-4BF8-9AD5-D671FB0B619E}" type="presOf" srcId="{F1DA1253-70B4-46B7-AF8C-819C065F2268}" destId="{EB8C02DE-D861-46C7-ABBE-5D4AD38BD6FC}" srcOrd="0" destOrd="0" presId="urn:microsoft.com/office/officeart/2005/8/layout/matrix2"/>
    <dgm:cxn modelId="{77B8E3A8-CBD3-474F-9124-ED9404F87233}" type="presOf" srcId="{DF48A7F3-4372-4CC3-93C3-99A7628834E7}" destId="{7ECD207A-E665-4401-94A7-8868E2258F57}" srcOrd="0" destOrd="0" presId="urn:microsoft.com/office/officeart/2005/8/layout/matrix2"/>
    <dgm:cxn modelId="{3E2AEB7E-0ACB-EA42-A3B5-E462652324FC}" srcId="{91EE6326-7704-47E0-825B-00499AA9DA6D}" destId="{890324B6-C5B2-7C4D-B3CE-0BCE6FA83488}" srcOrd="0" destOrd="0" parTransId="{54C67EA8-B8FA-F64E-AED8-4693648CF37C}" sibTransId="{2E060EBE-4D12-264E-BD0B-5182A429E186}"/>
    <dgm:cxn modelId="{C7D151CC-6039-4C64-9E88-0FCAA00562D5}" srcId="{21ADA909-BE65-46F5-B330-82B684D749D6}" destId="{91EE6326-7704-47E0-825B-00499AA9DA6D}" srcOrd="3" destOrd="0" parTransId="{EDC482F3-4915-40C4-ADEC-57689DEB7317}" sibTransId="{552D0237-81E8-47D5-9D85-1E4DC4031441}"/>
    <dgm:cxn modelId="{CA4731D1-2558-428D-8415-90D15506AD67}" srcId="{21ADA909-BE65-46F5-B330-82B684D749D6}" destId="{04EE85D7-E647-45FB-A35B-6C7B20117FC0}" srcOrd="2" destOrd="0" parTransId="{E68F5C07-CF45-4446-8F9A-A9F28D78E264}" sibTransId="{AD854E05-5305-4DB2-A1CC-74A11A3EF5BA}"/>
    <dgm:cxn modelId="{C6C5C9C2-7812-4C81-A4DD-2E8149A4EB4F}" type="presOf" srcId="{21ADA909-BE65-46F5-B330-82B684D749D6}" destId="{BE7A808A-1A22-4EE7-9D7D-5AC229C6AD9E}" srcOrd="0" destOrd="0" presId="urn:microsoft.com/office/officeart/2005/8/layout/matrix2"/>
    <dgm:cxn modelId="{63BD31FA-CD54-460D-BA9B-7DDE7B7D4AE5}" srcId="{04EE85D7-E647-45FB-A35B-6C7B20117FC0}" destId="{E054AD37-F750-4F15-BC1F-96E1024FE2A6}" srcOrd="0" destOrd="0" parTransId="{BB54F83B-3190-4BC0-9D25-80FB2FC9AA5D}" sibTransId="{D879B712-E00D-4E8D-A2E5-1F3A562A0209}"/>
    <dgm:cxn modelId="{D23D1483-2343-41E1-A4ED-172F302BA6B6}" srcId="{F1DA1253-70B4-46B7-AF8C-819C065F2268}" destId="{EA1184E5-B54A-4FFB-B7D4-8FA2705CA415}" srcOrd="1" destOrd="0" parTransId="{5B4629A0-A0CC-49C6-8A17-F279FED85CF3}" sibTransId="{DB025C4D-7326-45B9-9857-0A32C5D8CC96}"/>
    <dgm:cxn modelId="{CA1270A6-E8B1-4D06-8C54-84B49BC7D4EE}" type="presOf" srcId="{CEAA6853-3687-4AFB-B5E6-F3CE9E1BF447}" destId="{EB8C02DE-D861-46C7-ABBE-5D4AD38BD6FC}" srcOrd="0" destOrd="1" presId="urn:microsoft.com/office/officeart/2005/8/layout/matrix2"/>
    <dgm:cxn modelId="{4988B688-89A4-432D-81A2-BE206A95EC49}" srcId="{91EE6326-7704-47E0-825B-00499AA9DA6D}" destId="{D35EA6F8-56FB-4B6D-AB4A-738CED86553D}" srcOrd="1" destOrd="0" parTransId="{336977B0-3075-4983-8764-329389A788D6}" sibTransId="{7BDFAE49-A178-4C46-8915-1FF10752BF19}"/>
    <dgm:cxn modelId="{BD522935-83F9-4785-B913-A960E54A7428}" srcId="{F1DA1253-70B4-46B7-AF8C-819C065F2268}" destId="{CEAA6853-3687-4AFB-B5E6-F3CE9E1BF447}" srcOrd="0" destOrd="0" parTransId="{6BC350D1-B075-4448-9FA4-9144F4C70D98}" sibTransId="{86509CB6-DC92-406C-A91E-EA950339558F}"/>
    <dgm:cxn modelId="{798D5E9B-91E5-4F15-9F09-EDFDA7044490}" type="presOf" srcId="{8EC9A2EC-676E-404D-8E78-3C3F1B5C0169}" destId="{07D79943-9EF2-4189-85A5-B89BD8A00CD6}" srcOrd="0" destOrd="2" presId="urn:microsoft.com/office/officeart/2005/8/layout/matrix2"/>
    <dgm:cxn modelId="{E193F034-0C4B-48A2-A4F2-FAF3DB35F2ED}" type="presOf" srcId="{890324B6-C5B2-7C4D-B3CE-0BCE6FA83488}" destId="{EBD0DCBF-56E8-422C-9A49-7D6CF3B5D803}" srcOrd="0" destOrd="1" presId="urn:microsoft.com/office/officeart/2005/8/layout/matrix2"/>
    <dgm:cxn modelId="{20896C5B-4FE8-4118-A5ED-9494EEC27DC9}" srcId="{21ADA909-BE65-46F5-B330-82B684D749D6}" destId="{DF48A7F3-4372-4CC3-93C3-99A7628834E7}" srcOrd="1" destOrd="0" parTransId="{F1C669E8-60DA-42A0-A393-44B22D4FC31B}" sibTransId="{81A49796-14F6-4599-AD97-2AC5680B4C0D}"/>
    <dgm:cxn modelId="{E7A76FC1-6C9C-45CB-BB16-80071FC095A8}" type="presOf" srcId="{91EE6326-7704-47E0-825B-00499AA9DA6D}" destId="{EBD0DCBF-56E8-422C-9A49-7D6CF3B5D803}" srcOrd="0" destOrd="0" presId="urn:microsoft.com/office/officeart/2005/8/layout/matrix2"/>
    <dgm:cxn modelId="{1E5B71E4-B176-4C81-B80C-B431D924B10F}" type="presOf" srcId="{EA1184E5-B54A-4FFB-B7D4-8FA2705CA415}" destId="{EB8C02DE-D861-46C7-ABBE-5D4AD38BD6FC}" srcOrd="0" destOrd="2" presId="urn:microsoft.com/office/officeart/2005/8/layout/matrix2"/>
    <dgm:cxn modelId="{A06DDC8D-41ED-429E-9F51-89E5DB45D88A}" type="presParOf" srcId="{BE7A808A-1A22-4EE7-9D7D-5AC229C6AD9E}" destId="{EDBD3777-FA46-4FBF-96D3-0FE5461D52EA}" srcOrd="0" destOrd="0" presId="urn:microsoft.com/office/officeart/2005/8/layout/matrix2"/>
    <dgm:cxn modelId="{E00619EE-BB5F-4E68-916F-C1347B7F1462}" type="presParOf" srcId="{BE7A808A-1A22-4EE7-9D7D-5AC229C6AD9E}" destId="{EB8C02DE-D861-46C7-ABBE-5D4AD38BD6FC}" srcOrd="1" destOrd="0" presId="urn:microsoft.com/office/officeart/2005/8/layout/matrix2"/>
    <dgm:cxn modelId="{1E28E9CC-2B34-45D3-AD3B-D945D83EA482}" type="presParOf" srcId="{BE7A808A-1A22-4EE7-9D7D-5AC229C6AD9E}" destId="{7ECD207A-E665-4401-94A7-8868E2258F57}" srcOrd="2" destOrd="0" presId="urn:microsoft.com/office/officeart/2005/8/layout/matrix2"/>
    <dgm:cxn modelId="{46E61AF9-9715-4731-A410-1B5E5E40CE81}" type="presParOf" srcId="{BE7A808A-1A22-4EE7-9D7D-5AC229C6AD9E}" destId="{07D79943-9EF2-4189-85A5-B89BD8A00CD6}" srcOrd="3" destOrd="0" presId="urn:microsoft.com/office/officeart/2005/8/layout/matrix2"/>
    <dgm:cxn modelId="{7B8A63B3-2663-4823-A9AE-515ED5AED616}" type="presParOf" srcId="{BE7A808A-1A22-4EE7-9D7D-5AC229C6AD9E}" destId="{EBD0DCBF-56E8-422C-9A49-7D6CF3B5D803}"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ADA909-BE65-46F5-B330-82B684D749D6}" type="doc">
      <dgm:prSet loTypeId="urn:microsoft.com/office/officeart/2005/8/layout/matrix2" loCatId="matrix" qsTypeId="urn:microsoft.com/office/officeart/2005/8/quickstyle/simple1" qsCatId="simple" csTypeId="urn:microsoft.com/office/officeart/2005/8/colors/accent3_1" csCatId="accent3" phldr="1"/>
      <dgm:spPr/>
      <dgm:t>
        <a:bodyPr/>
        <a:lstStyle/>
        <a:p>
          <a:endParaRPr lang="en-CA"/>
        </a:p>
      </dgm:t>
    </dgm:pt>
    <dgm:pt modelId="{F1DA1253-70B4-46B7-AF8C-819C065F2268}">
      <dgm:prSet phldrT="[Text]" custT="1"/>
      <dgm:spPr/>
      <dgm:t>
        <a:bodyPr/>
        <a:lstStyle/>
        <a:p>
          <a:r>
            <a:rPr lang="en-CA" sz="1000" b="1" dirty="0" smtClean="0">
              <a:solidFill>
                <a:schemeClr val="bg1">
                  <a:lumMod val="85000"/>
                </a:schemeClr>
              </a:solidFill>
              <a:latin typeface="+mn-lt"/>
            </a:rPr>
            <a:t>Strengths</a:t>
          </a:r>
        </a:p>
        <a:p>
          <a:r>
            <a:rPr lang="en-CA" sz="1000" b="0" dirty="0" smtClean="0">
              <a:solidFill>
                <a:schemeClr val="bg1">
                  <a:lumMod val="85000"/>
                </a:schemeClr>
              </a:solidFill>
              <a:latin typeface="+mn-lt"/>
            </a:rPr>
            <a:t>1)</a:t>
          </a:r>
          <a:r>
            <a:rPr lang="en-US" sz="1000" b="0" dirty="0" smtClean="0">
              <a:solidFill>
                <a:schemeClr val="bg1">
                  <a:lumMod val="85000"/>
                </a:schemeClr>
              </a:solidFill>
              <a:latin typeface="+mn-lt"/>
            </a:rPr>
            <a:t> Unique, Natural Experiences &amp; Attractions</a:t>
          </a:r>
        </a:p>
        <a:p>
          <a:r>
            <a:rPr lang="en-CA" sz="1000" b="0" dirty="0" smtClean="0">
              <a:solidFill>
                <a:schemeClr val="bg1">
                  <a:lumMod val="85000"/>
                </a:schemeClr>
              </a:solidFill>
              <a:latin typeface="+mn-lt"/>
            </a:rPr>
            <a:t>2)</a:t>
          </a:r>
          <a:r>
            <a:rPr lang="en-US" sz="1000" b="0" dirty="0" smtClean="0">
              <a:solidFill>
                <a:schemeClr val="bg1">
                  <a:lumMod val="85000"/>
                </a:schemeClr>
              </a:solidFill>
              <a:latin typeface="+mn-lt"/>
            </a:rPr>
            <a:t> Multicultural Diversity &amp;History</a:t>
          </a:r>
        </a:p>
        <a:p>
          <a:r>
            <a:rPr lang="en-CA" sz="1000" b="0" dirty="0" smtClean="0">
              <a:solidFill>
                <a:schemeClr val="bg1">
                  <a:lumMod val="85000"/>
                </a:schemeClr>
              </a:solidFill>
              <a:latin typeface="+mn-lt"/>
            </a:rPr>
            <a:t>3) Community Support &amp; Engagement</a:t>
          </a:r>
        </a:p>
        <a:p>
          <a:r>
            <a:rPr lang="en-CA" sz="1000" b="0" dirty="0" smtClean="0">
              <a:solidFill>
                <a:schemeClr val="bg1">
                  <a:lumMod val="85000"/>
                </a:schemeClr>
              </a:solidFill>
              <a:latin typeface="+mn-lt"/>
            </a:rPr>
            <a:t>4) Strong Soft Infrastructure Foundation</a:t>
          </a:r>
        </a:p>
        <a:p>
          <a:r>
            <a:rPr lang="en-CA" sz="1000" b="0" dirty="0" smtClean="0">
              <a:solidFill>
                <a:schemeClr val="bg1">
                  <a:lumMod val="85000"/>
                </a:schemeClr>
              </a:solidFill>
              <a:latin typeface="+mn-lt"/>
            </a:rPr>
            <a:t>5) </a:t>
          </a:r>
          <a:r>
            <a:rPr lang="en-US" sz="1000" b="0" dirty="0" smtClean="0">
              <a:solidFill>
                <a:schemeClr val="bg1">
                  <a:lumMod val="85000"/>
                </a:schemeClr>
              </a:solidFill>
              <a:latin typeface="+mn-lt"/>
            </a:rPr>
            <a:t>People are Proud, Warm &amp; Welcoming</a:t>
          </a:r>
        </a:p>
        <a:p>
          <a:r>
            <a:rPr lang="en-CA" sz="1000" b="0" dirty="0" smtClean="0">
              <a:solidFill>
                <a:schemeClr val="bg1">
                  <a:lumMod val="85000"/>
                </a:schemeClr>
              </a:solidFill>
              <a:latin typeface="+mn-lt"/>
            </a:rPr>
            <a:t>6) Guam is Poised for Growth</a:t>
          </a:r>
        </a:p>
        <a:p>
          <a:r>
            <a:rPr lang="en-CA" sz="1000" b="0" dirty="0" smtClean="0">
              <a:solidFill>
                <a:schemeClr val="bg1">
                  <a:lumMod val="85000"/>
                </a:schemeClr>
              </a:solidFill>
              <a:latin typeface="+mn-lt"/>
            </a:rPr>
            <a:t>7) Positive Sense of Security</a:t>
          </a:r>
          <a:endParaRPr lang="en-CA" sz="1000" b="1" dirty="0">
            <a:solidFill>
              <a:schemeClr val="bg1">
                <a:lumMod val="85000"/>
              </a:schemeClr>
            </a:solidFill>
            <a:latin typeface="+mn-lt"/>
          </a:endParaRPr>
        </a:p>
      </dgm:t>
    </dgm:pt>
    <dgm:pt modelId="{9B8EA423-B245-4527-990D-ED3B9E644BD5}" type="parTrans" cxnId="{93F1226E-6967-4E6F-A494-6DBC7B6D5A0B}">
      <dgm:prSet/>
      <dgm:spPr/>
      <dgm:t>
        <a:bodyPr/>
        <a:lstStyle/>
        <a:p>
          <a:endParaRPr lang="en-CA" sz="1000">
            <a:solidFill>
              <a:schemeClr val="bg1">
                <a:lumMod val="50000"/>
              </a:schemeClr>
            </a:solidFill>
            <a:latin typeface="+mn-lt"/>
          </a:endParaRPr>
        </a:p>
      </dgm:t>
    </dgm:pt>
    <dgm:pt modelId="{CC4EE0FF-2324-43A1-9C1A-7BA1869B424B}" type="sibTrans" cxnId="{93F1226E-6967-4E6F-A494-6DBC7B6D5A0B}">
      <dgm:prSet/>
      <dgm:spPr/>
      <dgm:t>
        <a:bodyPr/>
        <a:lstStyle/>
        <a:p>
          <a:endParaRPr lang="en-CA" sz="1000">
            <a:solidFill>
              <a:schemeClr val="bg1">
                <a:lumMod val="50000"/>
              </a:schemeClr>
            </a:solidFill>
            <a:latin typeface="+mn-lt"/>
          </a:endParaRPr>
        </a:p>
      </dgm:t>
    </dgm:pt>
    <dgm:pt modelId="{DF48A7F3-4372-4CC3-93C3-99A7628834E7}">
      <dgm:prSet phldrT="[Text]" custT="1"/>
      <dgm:spPr/>
      <dgm:t>
        <a:bodyPr/>
        <a:lstStyle/>
        <a:p>
          <a:pPr algn="l" defTabSz="488950">
            <a:lnSpc>
              <a:spcPct val="90000"/>
            </a:lnSpc>
            <a:spcBef>
              <a:spcPct val="0"/>
            </a:spcBef>
            <a:spcAft>
              <a:spcPct val="35000"/>
            </a:spcAft>
          </a:pPr>
          <a:r>
            <a:rPr lang="en-CA" sz="1000" b="1" dirty="0" smtClean="0">
              <a:solidFill>
                <a:schemeClr val="bg1">
                  <a:lumMod val="50000"/>
                </a:schemeClr>
              </a:solidFill>
              <a:latin typeface="+mn-lt"/>
            </a:rPr>
            <a:t>Weaknesses</a:t>
          </a:r>
          <a:endParaRPr lang="en-CA" sz="1000" b="0" dirty="0" smtClean="0">
            <a:solidFill>
              <a:schemeClr val="bg1">
                <a:lumMod val="50000"/>
              </a:schemeClr>
            </a:solidFill>
            <a:latin typeface="+mn-lt"/>
          </a:endParaRPr>
        </a:p>
        <a:p>
          <a:pPr algn="l" defTabSz="488950">
            <a:lnSpc>
              <a:spcPct val="90000"/>
            </a:lnSpc>
            <a:spcBef>
              <a:spcPct val="0"/>
            </a:spcBef>
            <a:spcAft>
              <a:spcPct val="35000"/>
            </a:spcAft>
          </a:pPr>
          <a:r>
            <a:rPr lang="en-US" sz="1000" b="0" dirty="0" smtClean="0">
              <a:solidFill>
                <a:srgbClr val="A7A7A7"/>
              </a:solidFill>
              <a:latin typeface="+mn-lt"/>
            </a:rPr>
            <a:t>1) Hard Infrastructure</a:t>
          </a:r>
        </a:p>
        <a:p>
          <a:pPr algn="l" defTabSz="488950">
            <a:lnSpc>
              <a:spcPct val="90000"/>
            </a:lnSpc>
            <a:spcBef>
              <a:spcPct val="0"/>
            </a:spcBef>
            <a:spcAft>
              <a:spcPct val="35000"/>
            </a:spcAft>
          </a:pPr>
          <a:r>
            <a:rPr lang="en-US" sz="1000" b="0" dirty="0" smtClean="0">
              <a:solidFill>
                <a:srgbClr val="A7A7A7"/>
              </a:solidFill>
              <a:latin typeface="+mn-lt"/>
            </a:rPr>
            <a:t>2) Sufficient Market-Ready Tourism Product</a:t>
          </a:r>
        </a:p>
        <a:p>
          <a:pPr algn="l" defTabSz="488950">
            <a:lnSpc>
              <a:spcPct val="90000"/>
            </a:lnSpc>
            <a:spcBef>
              <a:spcPct val="0"/>
            </a:spcBef>
            <a:spcAft>
              <a:spcPct val="35000"/>
            </a:spcAft>
          </a:pPr>
          <a:r>
            <a:rPr lang="en-US" sz="1000" b="0" dirty="0" smtClean="0">
              <a:solidFill>
                <a:srgbClr val="A7A7A7"/>
              </a:solidFill>
              <a:latin typeface="+mn-lt"/>
            </a:rPr>
            <a:t>3) Transportation &amp; Accessibility </a:t>
          </a:r>
        </a:p>
        <a:p>
          <a:pPr algn="l" defTabSz="488950">
            <a:lnSpc>
              <a:spcPct val="90000"/>
            </a:lnSpc>
            <a:spcBef>
              <a:spcPct val="0"/>
            </a:spcBef>
            <a:spcAft>
              <a:spcPct val="35000"/>
            </a:spcAft>
          </a:pPr>
          <a:r>
            <a:rPr lang="en-US" sz="1000" b="0" dirty="0" smtClean="0">
              <a:solidFill>
                <a:srgbClr val="A7A7A7"/>
              </a:solidFill>
              <a:latin typeface="+mn-lt"/>
            </a:rPr>
            <a:t>4) Myriad Customs &amp; Immigration Policies</a:t>
          </a:r>
          <a:endParaRPr lang="en-CA" sz="1000" b="0" dirty="0">
            <a:solidFill>
              <a:schemeClr val="bg1">
                <a:lumMod val="50000"/>
              </a:schemeClr>
            </a:solidFill>
            <a:latin typeface="+mn-lt"/>
          </a:endParaRPr>
        </a:p>
      </dgm:t>
    </dgm:pt>
    <dgm:pt modelId="{F1C669E8-60DA-42A0-A393-44B22D4FC31B}" type="parTrans" cxnId="{20896C5B-4FE8-4118-A5ED-9494EEC27DC9}">
      <dgm:prSet/>
      <dgm:spPr/>
      <dgm:t>
        <a:bodyPr/>
        <a:lstStyle/>
        <a:p>
          <a:endParaRPr lang="en-CA" sz="1000">
            <a:solidFill>
              <a:schemeClr val="bg1">
                <a:lumMod val="50000"/>
              </a:schemeClr>
            </a:solidFill>
            <a:latin typeface="+mn-lt"/>
          </a:endParaRPr>
        </a:p>
      </dgm:t>
    </dgm:pt>
    <dgm:pt modelId="{81A49796-14F6-4599-AD97-2AC5680B4C0D}" type="sibTrans" cxnId="{20896C5B-4FE8-4118-A5ED-9494EEC27DC9}">
      <dgm:prSet/>
      <dgm:spPr/>
      <dgm:t>
        <a:bodyPr/>
        <a:lstStyle/>
        <a:p>
          <a:endParaRPr lang="en-CA" sz="1000">
            <a:solidFill>
              <a:schemeClr val="bg1">
                <a:lumMod val="50000"/>
              </a:schemeClr>
            </a:solidFill>
            <a:latin typeface="+mn-lt"/>
          </a:endParaRPr>
        </a:p>
      </dgm:t>
    </dgm:pt>
    <dgm:pt modelId="{04EE85D7-E647-45FB-A35B-6C7B20117FC0}">
      <dgm:prSet phldrT="[Text]" custT="1"/>
      <dgm:spPr/>
      <dgm:t>
        <a:bodyPr/>
        <a:lstStyle/>
        <a:p>
          <a:pPr defTabSz="488950">
            <a:lnSpc>
              <a:spcPct val="90000"/>
            </a:lnSpc>
            <a:spcBef>
              <a:spcPct val="0"/>
            </a:spcBef>
            <a:spcAft>
              <a:spcPct val="35000"/>
            </a:spcAft>
          </a:pPr>
          <a:r>
            <a:rPr lang="en-CA" sz="1000" b="1" dirty="0" smtClean="0">
              <a:solidFill>
                <a:schemeClr val="bg1">
                  <a:lumMod val="50000"/>
                </a:schemeClr>
              </a:solidFill>
              <a:latin typeface="+mn-lt"/>
            </a:rPr>
            <a:t>Opportunities</a:t>
          </a:r>
        </a:p>
        <a:p>
          <a:pPr defTabSz="488950">
            <a:lnSpc>
              <a:spcPct val="90000"/>
            </a:lnSpc>
            <a:spcBef>
              <a:spcPct val="0"/>
            </a:spcBef>
            <a:spcAft>
              <a:spcPct val="35000"/>
            </a:spcAft>
          </a:pPr>
          <a:r>
            <a:rPr lang="en-CA" sz="1000" b="0" dirty="0" smtClean="0">
              <a:solidFill>
                <a:schemeClr val="bg1">
                  <a:lumMod val="65000"/>
                </a:schemeClr>
              </a:solidFill>
              <a:latin typeface="+mn-lt"/>
            </a:rPr>
            <a:t>1) Increase Partnership with other Micronesian governments and NTOs</a:t>
          </a:r>
          <a:endParaRPr lang="en-US" sz="1000" b="0" dirty="0" smtClean="0">
            <a:solidFill>
              <a:schemeClr val="bg1">
                <a:lumMod val="65000"/>
              </a:schemeClr>
            </a:solidFill>
            <a:latin typeface="+mn-lt"/>
          </a:endParaRPr>
        </a:p>
        <a:p>
          <a:pPr defTabSz="488950">
            <a:lnSpc>
              <a:spcPct val="90000"/>
            </a:lnSpc>
            <a:spcBef>
              <a:spcPct val="0"/>
            </a:spcBef>
            <a:spcAft>
              <a:spcPct val="35000"/>
            </a:spcAft>
          </a:pPr>
          <a:r>
            <a:rPr lang="en-CA" sz="1000" b="0" dirty="0" smtClean="0">
              <a:solidFill>
                <a:schemeClr val="bg1">
                  <a:lumMod val="65000"/>
                </a:schemeClr>
              </a:solidFill>
              <a:latin typeface="+mn-lt"/>
            </a:rPr>
            <a:t>2) Tourism Infrastructure</a:t>
          </a:r>
        </a:p>
        <a:p>
          <a:pPr defTabSz="488950">
            <a:lnSpc>
              <a:spcPct val="90000"/>
            </a:lnSpc>
            <a:spcBef>
              <a:spcPct val="0"/>
            </a:spcBef>
            <a:spcAft>
              <a:spcPct val="35000"/>
            </a:spcAft>
          </a:pPr>
          <a:r>
            <a:rPr lang="en-CA" sz="1000" b="0" dirty="0" smtClean="0">
              <a:solidFill>
                <a:schemeClr val="bg1">
                  <a:lumMod val="65000"/>
                </a:schemeClr>
              </a:solidFill>
              <a:latin typeface="+mn-lt"/>
            </a:rPr>
            <a:t>3) Collaboration &amp; Economic Development</a:t>
          </a:r>
        </a:p>
        <a:p>
          <a:pPr defTabSz="488950">
            <a:lnSpc>
              <a:spcPct val="90000"/>
            </a:lnSpc>
            <a:spcBef>
              <a:spcPct val="0"/>
            </a:spcBef>
            <a:spcAft>
              <a:spcPct val="35000"/>
            </a:spcAft>
          </a:pPr>
          <a:r>
            <a:rPr lang="en-US" sz="1000" b="0" dirty="0" smtClean="0">
              <a:solidFill>
                <a:schemeClr val="bg1">
                  <a:lumMod val="65000"/>
                </a:schemeClr>
              </a:solidFill>
              <a:latin typeface="+mn-lt"/>
            </a:rPr>
            <a:t>4) Superior Brand &amp; Exposure</a:t>
          </a:r>
        </a:p>
        <a:p>
          <a:pPr defTabSz="488950">
            <a:lnSpc>
              <a:spcPct val="90000"/>
            </a:lnSpc>
            <a:spcBef>
              <a:spcPct val="0"/>
            </a:spcBef>
            <a:spcAft>
              <a:spcPct val="35000"/>
            </a:spcAft>
          </a:pPr>
          <a:r>
            <a:rPr lang="en-US" sz="1000" b="0" dirty="0" smtClean="0">
              <a:solidFill>
                <a:schemeClr val="bg1">
                  <a:lumMod val="65000"/>
                </a:schemeClr>
              </a:solidFill>
              <a:latin typeface="+mn-lt"/>
            </a:rPr>
            <a:t>5)</a:t>
          </a:r>
          <a:r>
            <a:rPr lang="en-CA" sz="1000" b="0" dirty="0" smtClean="0">
              <a:solidFill>
                <a:schemeClr val="bg1">
                  <a:lumMod val="65000"/>
                </a:schemeClr>
              </a:solidFill>
              <a:latin typeface="+mn-lt"/>
            </a:rPr>
            <a:t> First to Market</a:t>
          </a:r>
          <a:endParaRPr lang="en-CA" sz="1000" b="0" dirty="0">
            <a:solidFill>
              <a:schemeClr val="bg1">
                <a:lumMod val="50000"/>
              </a:schemeClr>
            </a:solidFill>
            <a:latin typeface="+mn-lt"/>
          </a:endParaRPr>
        </a:p>
      </dgm:t>
    </dgm:pt>
    <dgm:pt modelId="{E68F5C07-CF45-4446-8F9A-A9F28D78E264}" type="parTrans" cxnId="{CA4731D1-2558-428D-8415-90D15506AD67}">
      <dgm:prSet/>
      <dgm:spPr/>
      <dgm:t>
        <a:bodyPr/>
        <a:lstStyle/>
        <a:p>
          <a:endParaRPr lang="en-CA" sz="1000">
            <a:solidFill>
              <a:schemeClr val="bg1">
                <a:lumMod val="50000"/>
              </a:schemeClr>
            </a:solidFill>
            <a:latin typeface="+mn-lt"/>
          </a:endParaRPr>
        </a:p>
      </dgm:t>
    </dgm:pt>
    <dgm:pt modelId="{AD854E05-5305-4DB2-A1CC-74A11A3EF5BA}" type="sibTrans" cxnId="{CA4731D1-2558-428D-8415-90D15506AD67}">
      <dgm:prSet/>
      <dgm:spPr/>
      <dgm:t>
        <a:bodyPr/>
        <a:lstStyle/>
        <a:p>
          <a:endParaRPr lang="en-CA" sz="1000">
            <a:solidFill>
              <a:schemeClr val="bg1">
                <a:lumMod val="50000"/>
              </a:schemeClr>
            </a:solidFill>
            <a:latin typeface="+mn-lt"/>
          </a:endParaRPr>
        </a:p>
      </dgm:t>
    </dgm:pt>
    <dgm:pt modelId="{91EE6326-7704-47E0-825B-00499AA9DA6D}">
      <dgm:prSet phldrT="[Text]" custT="1"/>
      <dgm:spPr/>
      <dgm:t>
        <a:bodyPr/>
        <a:lstStyle/>
        <a:p>
          <a:pPr defTabSz="488950">
            <a:lnSpc>
              <a:spcPct val="90000"/>
            </a:lnSpc>
            <a:spcBef>
              <a:spcPct val="0"/>
            </a:spcBef>
            <a:spcAft>
              <a:spcPct val="35000"/>
            </a:spcAft>
          </a:pPr>
          <a:r>
            <a:rPr lang="en-CA" sz="1000" b="1" dirty="0" smtClean="0">
              <a:solidFill>
                <a:schemeClr val="bg1">
                  <a:lumMod val="85000"/>
                </a:schemeClr>
              </a:solidFill>
              <a:latin typeface="+mn-lt"/>
            </a:rPr>
            <a:t>Threats</a:t>
          </a:r>
        </a:p>
        <a:p>
          <a:pPr defTabSz="488950">
            <a:lnSpc>
              <a:spcPct val="90000"/>
            </a:lnSpc>
            <a:spcBef>
              <a:spcPct val="0"/>
            </a:spcBef>
            <a:spcAft>
              <a:spcPct val="35000"/>
            </a:spcAft>
          </a:pPr>
          <a:r>
            <a:rPr lang="en-CA" sz="1000" b="1" dirty="0" smtClean="0">
              <a:solidFill>
                <a:schemeClr val="bg1">
                  <a:lumMod val="85000"/>
                </a:schemeClr>
              </a:solidFill>
              <a:latin typeface="+mn-lt"/>
            </a:rPr>
            <a:t>1) Limited Funding &amp; Capital Investment</a:t>
          </a:r>
        </a:p>
        <a:p>
          <a:pPr defTabSz="488950">
            <a:lnSpc>
              <a:spcPct val="90000"/>
            </a:lnSpc>
            <a:spcBef>
              <a:spcPct val="0"/>
            </a:spcBef>
            <a:spcAft>
              <a:spcPct val="35000"/>
            </a:spcAft>
          </a:pPr>
          <a:r>
            <a:rPr lang="en-CA" sz="1000" b="1" dirty="0" smtClean="0">
              <a:solidFill>
                <a:schemeClr val="bg1">
                  <a:lumMod val="85000"/>
                </a:schemeClr>
              </a:solidFill>
              <a:latin typeface="+mn-lt"/>
            </a:rPr>
            <a:t>2) Limited Governance</a:t>
          </a:r>
        </a:p>
        <a:p>
          <a:pPr defTabSz="488950">
            <a:lnSpc>
              <a:spcPct val="90000"/>
            </a:lnSpc>
            <a:spcBef>
              <a:spcPct val="0"/>
            </a:spcBef>
            <a:spcAft>
              <a:spcPct val="35000"/>
            </a:spcAft>
          </a:pPr>
          <a:r>
            <a:rPr lang="en-CA" sz="1000" b="1" dirty="0" smtClean="0">
              <a:solidFill>
                <a:schemeClr val="bg1">
                  <a:lumMod val="85000"/>
                </a:schemeClr>
              </a:solidFill>
              <a:latin typeface="+mn-lt"/>
            </a:rPr>
            <a:t>3) Environment Regulations</a:t>
          </a:r>
        </a:p>
        <a:p>
          <a:pPr defTabSz="488950">
            <a:lnSpc>
              <a:spcPct val="90000"/>
            </a:lnSpc>
            <a:spcBef>
              <a:spcPct val="0"/>
            </a:spcBef>
            <a:spcAft>
              <a:spcPct val="35000"/>
            </a:spcAft>
          </a:pPr>
          <a:r>
            <a:rPr lang="en-CA" sz="1000" b="1" dirty="0" smtClean="0">
              <a:solidFill>
                <a:schemeClr val="bg1">
                  <a:lumMod val="85000"/>
                </a:schemeClr>
              </a:solidFill>
              <a:latin typeface="+mn-lt"/>
            </a:rPr>
            <a:t>4) Geo-Political Issues</a:t>
          </a:r>
          <a:endParaRPr lang="en-CA" sz="1000" b="1" dirty="0">
            <a:solidFill>
              <a:schemeClr val="bg1">
                <a:lumMod val="85000"/>
              </a:schemeClr>
            </a:solidFill>
            <a:latin typeface="+mn-lt"/>
          </a:endParaRPr>
        </a:p>
      </dgm:t>
    </dgm:pt>
    <dgm:pt modelId="{EDC482F3-4915-40C4-ADEC-57689DEB7317}" type="parTrans" cxnId="{C7D151CC-6039-4C64-9E88-0FCAA00562D5}">
      <dgm:prSet/>
      <dgm:spPr/>
      <dgm:t>
        <a:bodyPr/>
        <a:lstStyle/>
        <a:p>
          <a:endParaRPr lang="en-CA" sz="1000">
            <a:solidFill>
              <a:schemeClr val="bg1">
                <a:lumMod val="50000"/>
              </a:schemeClr>
            </a:solidFill>
            <a:latin typeface="+mn-lt"/>
          </a:endParaRPr>
        </a:p>
      </dgm:t>
    </dgm:pt>
    <dgm:pt modelId="{552D0237-81E8-47D5-9D85-1E4DC4031441}" type="sibTrans" cxnId="{C7D151CC-6039-4C64-9E88-0FCAA00562D5}">
      <dgm:prSet/>
      <dgm:spPr/>
      <dgm:t>
        <a:bodyPr/>
        <a:lstStyle/>
        <a:p>
          <a:endParaRPr lang="en-CA" sz="1000">
            <a:solidFill>
              <a:schemeClr val="bg1">
                <a:lumMod val="50000"/>
              </a:schemeClr>
            </a:solidFill>
            <a:latin typeface="+mn-lt"/>
          </a:endParaRPr>
        </a:p>
      </dgm:t>
    </dgm:pt>
    <dgm:pt modelId="{EA1184E5-B54A-4FFB-B7D4-8FA2705CA415}">
      <dgm:prSet custT="1"/>
      <dgm:spPr/>
      <dgm:t>
        <a:bodyPr/>
        <a:lstStyle/>
        <a:p>
          <a:endParaRPr lang="en-CA" sz="1000" dirty="0">
            <a:solidFill>
              <a:schemeClr val="bg1">
                <a:lumMod val="85000"/>
              </a:schemeClr>
            </a:solidFill>
            <a:latin typeface="+mn-lt"/>
          </a:endParaRPr>
        </a:p>
      </dgm:t>
    </dgm:pt>
    <dgm:pt modelId="{5B4629A0-A0CC-49C6-8A17-F279FED85CF3}" type="parTrans" cxnId="{D23D1483-2343-41E1-A4ED-172F302BA6B6}">
      <dgm:prSet/>
      <dgm:spPr/>
      <dgm:t>
        <a:bodyPr/>
        <a:lstStyle/>
        <a:p>
          <a:endParaRPr lang="en-CA" sz="1000">
            <a:solidFill>
              <a:schemeClr val="bg1">
                <a:lumMod val="50000"/>
              </a:schemeClr>
            </a:solidFill>
            <a:latin typeface="+mn-lt"/>
          </a:endParaRPr>
        </a:p>
      </dgm:t>
    </dgm:pt>
    <dgm:pt modelId="{DB025C4D-7326-45B9-9857-0A32C5D8CC96}" type="sibTrans" cxnId="{D23D1483-2343-41E1-A4ED-172F302BA6B6}">
      <dgm:prSet/>
      <dgm:spPr/>
      <dgm:t>
        <a:bodyPr/>
        <a:lstStyle/>
        <a:p>
          <a:endParaRPr lang="en-CA" sz="1000">
            <a:solidFill>
              <a:schemeClr val="bg1">
                <a:lumMod val="50000"/>
              </a:schemeClr>
            </a:solidFill>
            <a:latin typeface="+mn-lt"/>
          </a:endParaRPr>
        </a:p>
      </dgm:t>
    </dgm:pt>
    <dgm:pt modelId="{8EC9A2EC-676E-404D-8E78-3C3F1B5C0169}">
      <dgm:prSet custT="1"/>
      <dgm:spPr/>
      <dgm:t>
        <a:bodyPr/>
        <a:lstStyle/>
        <a:p>
          <a:pPr marL="57150" indent="0" defTabSz="488950">
            <a:lnSpc>
              <a:spcPct val="90000"/>
            </a:lnSpc>
            <a:spcBef>
              <a:spcPct val="0"/>
            </a:spcBef>
            <a:spcAft>
              <a:spcPct val="15000"/>
            </a:spcAft>
            <a:buNone/>
          </a:pPr>
          <a:endParaRPr lang="en-CA" sz="1000" dirty="0">
            <a:solidFill>
              <a:schemeClr val="bg1">
                <a:lumMod val="50000"/>
              </a:schemeClr>
            </a:solidFill>
            <a:latin typeface="+mn-lt"/>
          </a:endParaRPr>
        </a:p>
      </dgm:t>
    </dgm:pt>
    <dgm:pt modelId="{67CDDCC4-CD4B-4288-9C5F-7DA124ED294F}" type="parTrans" cxnId="{FEB4768C-E431-4605-A66F-F073CD340E3B}">
      <dgm:prSet/>
      <dgm:spPr/>
      <dgm:t>
        <a:bodyPr/>
        <a:lstStyle/>
        <a:p>
          <a:endParaRPr lang="en-CA" sz="1000">
            <a:solidFill>
              <a:schemeClr val="bg1">
                <a:lumMod val="50000"/>
              </a:schemeClr>
            </a:solidFill>
            <a:latin typeface="+mn-lt"/>
          </a:endParaRPr>
        </a:p>
      </dgm:t>
    </dgm:pt>
    <dgm:pt modelId="{330A1232-0206-4958-B0C4-9975C0018360}" type="sibTrans" cxnId="{FEB4768C-E431-4605-A66F-F073CD340E3B}">
      <dgm:prSet/>
      <dgm:spPr/>
      <dgm:t>
        <a:bodyPr/>
        <a:lstStyle/>
        <a:p>
          <a:endParaRPr lang="en-CA" sz="1000">
            <a:solidFill>
              <a:schemeClr val="bg1">
                <a:lumMod val="50000"/>
              </a:schemeClr>
            </a:solidFill>
            <a:latin typeface="+mn-lt"/>
          </a:endParaRPr>
        </a:p>
      </dgm:t>
    </dgm:pt>
    <dgm:pt modelId="{D35EA6F8-56FB-4B6D-AB4A-738CED86553D}">
      <dgm:prSet custT="1"/>
      <dgm:spPr/>
      <dgm:t>
        <a:bodyPr/>
        <a:lstStyle/>
        <a:p>
          <a:pPr marL="57150" indent="0" defTabSz="488950">
            <a:lnSpc>
              <a:spcPct val="90000"/>
            </a:lnSpc>
            <a:spcBef>
              <a:spcPct val="0"/>
            </a:spcBef>
            <a:spcAft>
              <a:spcPct val="15000"/>
            </a:spcAft>
            <a:buNone/>
          </a:pPr>
          <a:endParaRPr lang="en-CA" sz="1000" dirty="0">
            <a:solidFill>
              <a:schemeClr val="bg1">
                <a:lumMod val="85000"/>
              </a:schemeClr>
            </a:solidFill>
            <a:latin typeface="+mn-lt"/>
          </a:endParaRPr>
        </a:p>
      </dgm:t>
    </dgm:pt>
    <dgm:pt modelId="{336977B0-3075-4983-8764-329389A788D6}" type="parTrans" cxnId="{4988B688-89A4-432D-81A2-BE206A95EC49}">
      <dgm:prSet/>
      <dgm:spPr/>
      <dgm:t>
        <a:bodyPr/>
        <a:lstStyle/>
        <a:p>
          <a:endParaRPr lang="en-CA" sz="1000">
            <a:solidFill>
              <a:schemeClr val="bg1">
                <a:lumMod val="50000"/>
              </a:schemeClr>
            </a:solidFill>
            <a:latin typeface="+mn-lt"/>
          </a:endParaRPr>
        </a:p>
      </dgm:t>
    </dgm:pt>
    <dgm:pt modelId="{7BDFAE49-A178-4C46-8915-1FF10752BF19}" type="sibTrans" cxnId="{4988B688-89A4-432D-81A2-BE206A95EC49}">
      <dgm:prSet/>
      <dgm:spPr/>
      <dgm:t>
        <a:bodyPr/>
        <a:lstStyle/>
        <a:p>
          <a:endParaRPr lang="en-CA" sz="1000">
            <a:solidFill>
              <a:schemeClr val="bg1">
                <a:lumMod val="50000"/>
              </a:schemeClr>
            </a:solidFill>
            <a:latin typeface="+mn-lt"/>
          </a:endParaRPr>
        </a:p>
      </dgm:t>
    </dgm:pt>
    <dgm:pt modelId="{CEAA6853-3687-4AFB-B5E6-F3CE9E1BF447}">
      <dgm:prSet custT="1"/>
      <dgm:spPr/>
      <dgm:t>
        <a:bodyPr/>
        <a:lstStyle/>
        <a:p>
          <a:endParaRPr lang="en-CA" sz="1000" dirty="0" smtClean="0">
            <a:solidFill>
              <a:schemeClr val="bg1">
                <a:lumMod val="85000"/>
              </a:schemeClr>
            </a:solidFill>
            <a:latin typeface="+mn-lt"/>
          </a:endParaRPr>
        </a:p>
      </dgm:t>
    </dgm:pt>
    <dgm:pt modelId="{6BC350D1-B075-4448-9FA4-9144F4C70D98}" type="parTrans" cxnId="{BD522935-83F9-4785-B913-A960E54A7428}">
      <dgm:prSet/>
      <dgm:spPr/>
      <dgm:t>
        <a:bodyPr/>
        <a:lstStyle/>
        <a:p>
          <a:endParaRPr lang="en-CA" sz="1000">
            <a:latin typeface="+mn-lt"/>
          </a:endParaRPr>
        </a:p>
      </dgm:t>
    </dgm:pt>
    <dgm:pt modelId="{86509CB6-DC92-406C-A91E-EA950339558F}" type="sibTrans" cxnId="{BD522935-83F9-4785-B913-A960E54A7428}">
      <dgm:prSet/>
      <dgm:spPr/>
      <dgm:t>
        <a:bodyPr/>
        <a:lstStyle/>
        <a:p>
          <a:endParaRPr lang="en-CA" sz="1000">
            <a:latin typeface="+mn-lt"/>
          </a:endParaRPr>
        </a:p>
      </dgm:t>
    </dgm:pt>
    <dgm:pt modelId="{E054AD37-F750-4F15-BC1F-96E1024FE2A6}">
      <dgm:prSet custT="1"/>
      <dgm:spPr/>
      <dgm:t>
        <a:bodyPr/>
        <a:lstStyle/>
        <a:p>
          <a:pPr marL="57150" indent="0" defTabSz="488950">
            <a:lnSpc>
              <a:spcPct val="90000"/>
            </a:lnSpc>
            <a:spcBef>
              <a:spcPct val="0"/>
            </a:spcBef>
            <a:spcAft>
              <a:spcPct val="15000"/>
            </a:spcAft>
            <a:buNone/>
          </a:pPr>
          <a:endParaRPr lang="en-CA" sz="1000" b="0" dirty="0" smtClean="0">
            <a:solidFill>
              <a:schemeClr val="bg1">
                <a:lumMod val="50000"/>
              </a:schemeClr>
            </a:solidFill>
            <a:latin typeface="+mn-lt"/>
          </a:endParaRPr>
        </a:p>
      </dgm:t>
    </dgm:pt>
    <dgm:pt modelId="{BB54F83B-3190-4BC0-9D25-80FB2FC9AA5D}" type="parTrans" cxnId="{63BD31FA-CD54-460D-BA9B-7DDE7B7D4AE5}">
      <dgm:prSet/>
      <dgm:spPr/>
      <dgm:t>
        <a:bodyPr/>
        <a:lstStyle/>
        <a:p>
          <a:endParaRPr lang="en-CA" sz="1000">
            <a:latin typeface="+mn-lt"/>
          </a:endParaRPr>
        </a:p>
      </dgm:t>
    </dgm:pt>
    <dgm:pt modelId="{D879B712-E00D-4E8D-A2E5-1F3A562A0209}" type="sibTrans" cxnId="{63BD31FA-CD54-460D-BA9B-7DDE7B7D4AE5}">
      <dgm:prSet/>
      <dgm:spPr/>
      <dgm:t>
        <a:bodyPr/>
        <a:lstStyle/>
        <a:p>
          <a:endParaRPr lang="en-CA" sz="1000">
            <a:latin typeface="+mn-lt"/>
          </a:endParaRPr>
        </a:p>
      </dgm:t>
    </dgm:pt>
    <dgm:pt modelId="{890324B6-C5B2-7C4D-B3CE-0BCE6FA83488}">
      <dgm:prSet phldrT="[Text]" custT="1"/>
      <dgm:spPr/>
      <dgm:t>
        <a:bodyPr/>
        <a:lstStyle/>
        <a:p>
          <a:pPr marL="57150" indent="0" defTabSz="488950">
            <a:lnSpc>
              <a:spcPct val="90000"/>
            </a:lnSpc>
            <a:spcBef>
              <a:spcPct val="0"/>
            </a:spcBef>
            <a:spcAft>
              <a:spcPct val="15000"/>
            </a:spcAft>
            <a:buNone/>
          </a:pPr>
          <a:endParaRPr lang="en-CA" sz="1000" dirty="0">
            <a:solidFill>
              <a:schemeClr val="bg1">
                <a:lumMod val="85000"/>
              </a:schemeClr>
            </a:solidFill>
            <a:latin typeface="+mn-lt"/>
          </a:endParaRPr>
        </a:p>
      </dgm:t>
    </dgm:pt>
    <dgm:pt modelId="{54C67EA8-B8FA-F64E-AED8-4693648CF37C}" type="parTrans" cxnId="{3E2AEB7E-0ACB-EA42-A3B5-E462652324FC}">
      <dgm:prSet/>
      <dgm:spPr/>
      <dgm:t>
        <a:bodyPr/>
        <a:lstStyle/>
        <a:p>
          <a:endParaRPr lang="en-US" sz="1000">
            <a:latin typeface="+mn-lt"/>
          </a:endParaRPr>
        </a:p>
      </dgm:t>
    </dgm:pt>
    <dgm:pt modelId="{2E060EBE-4D12-264E-BD0B-5182A429E186}" type="sibTrans" cxnId="{3E2AEB7E-0ACB-EA42-A3B5-E462652324FC}">
      <dgm:prSet/>
      <dgm:spPr/>
      <dgm:t>
        <a:bodyPr/>
        <a:lstStyle/>
        <a:p>
          <a:endParaRPr lang="en-US" sz="1000">
            <a:latin typeface="+mn-lt"/>
          </a:endParaRPr>
        </a:p>
      </dgm:t>
    </dgm:pt>
    <dgm:pt modelId="{BE7A808A-1A22-4EE7-9D7D-5AC229C6AD9E}" type="pres">
      <dgm:prSet presAssocID="{21ADA909-BE65-46F5-B330-82B684D749D6}" presName="matrix" presStyleCnt="0">
        <dgm:presLayoutVars>
          <dgm:chMax val="1"/>
          <dgm:dir/>
          <dgm:resizeHandles val="exact"/>
        </dgm:presLayoutVars>
      </dgm:prSet>
      <dgm:spPr/>
      <dgm:t>
        <a:bodyPr/>
        <a:lstStyle/>
        <a:p>
          <a:endParaRPr lang="en-CA"/>
        </a:p>
      </dgm:t>
    </dgm:pt>
    <dgm:pt modelId="{EDBD3777-FA46-4FBF-96D3-0FE5461D52EA}" type="pres">
      <dgm:prSet presAssocID="{21ADA909-BE65-46F5-B330-82B684D749D6}" presName="axisShape" presStyleLbl="bgShp" presStyleIdx="0" presStyleCnt="1" custScaleX="144149"/>
      <dgm:spPr/>
    </dgm:pt>
    <dgm:pt modelId="{EB8C02DE-D861-46C7-ABBE-5D4AD38BD6FC}" type="pres">
      <dgm:prSet presAssocID="{21ADA909-BE65-46F5-B330-82B684D749D6}" presName="rect1" presStyleLbl="node1" presStyleIdx="0" presStyleCnt="4" custScaleX="148749" custLinFactNeighborX="-26128" custLinFactNeighborY="-933">
        <dgm:presLayoutVars>
          <dgm:chMax val="0"/>
          <dgm:chPref val="0"/>
          <dgm:bulletEnabled val="1"/>
        </dgm:presLayoutVars>
      </dgm:prSet>
      <dgm:spPr/>
      <dgm:t>
        <a:bodyPr/>
        <a:lstStyle/>
        <a:p>
          <a:endParaRPr lang="en-CA"/>
        </a:p>
      </dgm:t>
    </dgm:pt>
    <dgm:pt modelId="{7ECD207A-E665-4401-94A7-8868E2258F57}" type="pres">
      <dgm:prSet presAssocID="{21ADA909-BE65-46F5-B330-82B684D749D6}" presName="rect2" presStyleLbl="node1" presStyleIdx="1" presStyleCnt="4" custScaleX="136326" custLinFactNeighborX="19542" custLinFactNeighborY="-933">
        <dgm:presLayoutVars>
          <dgm:chMax val="0"/>
          <dgm:chPref val="0"/>
          <dgm:bulletEnabled val="1"/>
        </dgm:presLayoutVars>
      </dgm:prSet>
      <dgm:spPr/>
      <dgm:t>
        <a:bodyPr/>
        <a:lstStyle/>
        <a:p>
          <a:endParaRPr lang="en-CA"/>
        </a:p>
      </dgm:t>
    </dgm:pt>
    <dgm:pt modelId="{07D79943-9EF2-4189-85A5-B89BD8A00CD6}" type="pres">
      <dgm:prSet presAssocID="{21ADA909-BE65-46F5-B330-82B684D749D6}" presName="rect3" presStyleLbl="node1" presStyleIdx="2" presStyleCnt="4" custScaleX="149641" custLinFactNeighborX="-26574">
        <dgm:presLayoutVars>
          <dgm:chMax val="0"/>
          <dgm:chPref val="0"/>
          <dgm:bulletEnabled val="1"/>
        </dgm:presLayoutVars>
      </dgm:prSet>
      <dgm:spPr/>
      <dgm:t>
        <a:bodyPr/>
        <a:lstStyle/>
        <a:p>
          <a:endParaRPr lang="en-CA"/>
        </a:p>
      </dgm:t>
    </dgm:pt>
    <dgm:pt modelId="{EBD0DCBF-56E8-422C-9A49-7D6CF3B5D803}" type="pres">
      <dgm:prSet presAssocID="{21ADA909-BE65-46F5-B330-82B684D749D6}" presName="rect4" presStyleLbl="node1" presStyleIdx="3" presStyleCnt="4" custScaleX="143105" custLinFactNeighborX="23809">
        <dgm:presLayoutVars>
          <dgm:chMax val="0"/>
          <dgm:chPref val="0"/>
          <dgm:bulletEnabled val="1"/>
        </dgm:presLayoutVars>
      </dgm:prSet>
      <dgm:spPr/>
      <dgm:t>
        <a:bodyPr/>
        <a:lstStyle/>
        <a:p>
          <a:endParaRPr lang="en-CA"/>
        </a:p>
      </dgm:t>
    </dgm:pt>
  </dgm:ptLst>
  <dgm:cxnLst>
    <dgm:cxn modelId="{93F1226E-6967-4E6F-A494-6DBC7B6D5A0B}" srcId="{21ADA909-BE65-46F5-B330-82B684D749D6}" destId="{F1DA1253-70B4-46B7-AF8C-819C065F2268}" srcOrd="0" destOrd="0" parTransId="{9B8EA423-B245-4527-990D-ED3B9E644BD5}" sibTransId="{CC4EE0FF-2324-43A1-9C1A-7BA1869B424B}"/>
    <dgm:cxn modelId="{D449FF21-FA5D-4778-A3EC-87EC4848E4E4}" type="presOf" srcId="{CEAA6853-3687-4AFB-B5E6-F3CE9E1BF447}" destId="{EB8C02DE-D861-46C7-ABBE-5D4AD38BD6FC}" srcOrd="0" destOrd="1" presId="urn:microsoft.com/office/officeart/2005/8/layout/matrix2"/>
    <dgm:cxn modelId="{FEB4768C-E431-4605-A66F-F073CD340E3B}" srcId="{04EE85D7-E647-45FB-A35B-6C7B20117FC0}" destId="{8EC9A2EC-676E-404D-8E78-3C3F1B5C0169}" srcOrd="1" destOrd="0" parTransId="{67CDDCC4-CD4B-4288-9C5F-7DA124ED294F}" sibTransId="{330A1232-0206-4958-B0C4-9975C0018360}"/>
    <dgm:cxn modelId="{91BFFCB4-CD30-4E40-AF4A-53E648115EC0}" type="presOf" srcId="{EA1184E5-B54A-4FFB-B7D4-8FA2705CA415}" destId="{EB8C02DE-D861-46C7-ABBE-5D4AD38BD6FC}" srcOrd="0" destOrd="2" presId="urn:microsoft.com/office/officeart/2005/8/layout/matrix2"/>
    <dgm:cxn modelId="{578D4C54-165A-405B-A62D-CED7AC8784A9}" type="presOf" srcId="{E054AD37-F750-4F15-BC1F-96E1024FE2A6}" destId="{07D79943-9EF2-4189-85A5-B89BD8A00CD6}" srcOrd="0" destOrd="1" presId="urn:microsoft.com/office/officeart/2005/8/layout/matrix2"/>
    <dgm:cxn modelId="{3E2AEB7E-0ACB-EA42-A3B5-E462652324FC}" srcId="{91EE6326-7704-47E0-825B-00499AA9DA6D}" destId="{890324B6-C5B2-7C4D-B3CE-0BCE6FA83488}" srcOrd="0" destOrd="0" parTransId="{54C67EA8-B8FA-F64E-AED8-4693648CF37C}" sibTransId="{2E060EBE-4D12-264E-BD0B-5182A429E186}"/>
    <dgm:cxn modelId="{C7D151CC-6039-4C64-9E88-0FCAA00562D5}" srcId="{21ADA909-BE65-46F5-B330-82B684D749D6}" destId="{91EE6326-7704-47E0-825B-00499AA9DA6D}" srcOrd="3" destOrd="0" parTransId="{EDC482F3-4915-40C4-ADEC-57689DEB7317}" sibTransId="{552D0237-81E8-47D5-9D85-1E4DC4031441}"/>
    <dgm:cxn modelId="{2DC665DB-F3BE-4C46-8F48-0076AFEFB9A7}" type="presOf" srcId="{D35EA6F8-56FB-4B6D-AB4A-738CED86553D}" destId="{EBD0DCBF-56E8-422C-9A49-7D6CF3B5D803}" srcOrd="0" destOrd="2" presId="urn:microsoft.com/office/officeart/2005/8/layout/matrix2"/>
    <dgm:cxn modelId="{48C610E2-74F6-4376-91FB-697E7B8A4E23}" type="presOf" srcId="{04EE85D7-E647-45FB-A35B-6C7B20117FC0}" destId="{07D79943-9EF2-4189-85A5-B89BD8A00CD6}" srcOrd="0" destOrd="0" presId="urn:microsoft.com/office/officeart/2005/8/layout/matrix2"/>
    <dgm:cxn modelId="{8D415140-C37C-4FCF-B8A9-459EDB826525}" type="presOf" srcId="{F1DA1253-70B4-46B7-AF8C-819C065F2268}" destId="{EB8C02DE-D861-46C7-ABBE-5D4AD38BD6FC}" srcOrd="0" destOrd="0" presId="urn:microsoft.com/office/officeart/2005/8/layout/matrix2"/>
    <dgm:cxn modelId="{CA4731D1-2558-428D-8415-90D15506AD67}" srcId="{21ADA909-BE65-46F5-B330-82B684D749D6}" destId="{04EE85D7-E647-45FB-A35B-6C7B20117FC0}" srcOrd="2" destOrd="0" parTransId="{E68F5C07-CF45-4446-8F9A-A9F28D78E264}" sibTransId="{AD854E05-5305-4DB2-A1CC-74A11A3EF5BA}"/>
    <dgm:cxn modelId="{63BD31FA-CD54-460D-BA9B-7DDE7B7D4AE5}" srcId="{04EE85D7-E647-45FB-A35B-6C7B20117FC0}" destId="{E054AD37-F750-4F15-BC1F-96E1024FE2A6}" srcOrd="0" destOrd="0" parTransId="{BB54F83B-3190-4BC0-9D25-80FB2FC9AA5D}" sibTransId="{D879B712-E00D-4E8D-A2E5-1F3A562A0209}"/>
    <dgm:cxn modelId="{D23D1483-2343-41E1-A4ED-172F302BA6B6}" srcId="{F1DA1253-70B4-46B7-AF8C-819C065F2268}" destId="{EA1184E5-B54A-4FFB-B7D4-8FA2705CA415}" srcOrd="1" destOrd="0" parTransId="{5B4629A0-A0CC-49C6-8A17-F279FED85CF3}" sibTransId="{DB025C4D-7326-45B9-9857-0A32C5D8CC96}"/>
    <dgm:cxn modelId="{4988B688-89A4-432D-81A2-BE206A95EC49}" srcId="{91EE6326-7704-47E0-825B-00499AA9DA6D}" destId="{D35EA6F8-56FB-4B6D-AB4A-738CED86553D}" srcOrd="1" destOrd="0" parTransId="{336977B0-3075-4983-8764-329389A788D6}" sibTransId="{7BDFAE49-A178-4C46-8915-1FF10752BF19}"/>
    <dgm:cxn modelId="{9CDB367F-ACFA-4822-AD31-226CB62A0B27}" type="presOf" srcId="{DF48A7F3-4372-4CC3-93C3-99A7628834E7}" destId="{7ECD207A-E665-4401-94A7-8868E2258F57}" srcOrd="0" destOrd="0" presId="urn:microsoft.com/office/officeart/2005/8/layout/matrix2"/>
    <dgm:cxn modelId="{D180DCD7-8738-4CA5-8A78-597F85577F36}" type="presOf" srcId="{21ADA909-BE65-46F5-B330-82B684D749D6}" destId="{BE7A808A-1A22-4EE7-9D7D-5AC229C6AD9E}" srcOrd="0" destOrd="0" presId="urn:microsoft.com/office/officeart/2005/8/layout/matrix2"/>
    <dgm:cxn modelId="{BD522935-83F9-4785-B913-A960E54A7428}" srcId="{F1DA1253-70B4-46B7-AF8C-819C065F2268}" destId="{CEAA6853-3687-4AFB-B5E6-F3CE9E1BF447}" srcOrd="0" destOrd="0" parTransId="{6BC350D1-B075-4448-9FA4-9144F4C70D98}" sibTransId="{86509CB6-DC92-406C-A91E-EA950339558F}"/>
    <dgm:cxn modelId="{56E00333-E88A-48E7-8D9E-D123C1E2D3B5}" type="presOf" srcId="{890324B6-C5B2-7C4D-B3CE-0BCE6FA83488}" destId="{EBD0DCBF-56E8-422C-9A49-7D6CF3B5D803}" srcOrd="0" destOrd="1" presId="urn:microsoft.com/office/officeart/2005/8/layout/matrix2"/>
    <dgm:cxn modelId="{20896C5B-4FE8-4118-A5ED-9494EEC27DC9}" srcId="{21ADA909-BE65-46F5-B330-82B684D749D6}" destId="{DF48A7F3-4372-4CC3-93C3-99A7628834E7}" srcOrd="1" destOrd="0" parTransId="{F1C669E8-60DA-42A0-A393-44B22D4FC31B}" sibTransId="{81A49796-14F6-4599-AD97-2AC5680B4C0D}"/>
    <dgm:cxn modelId="{BB6AFABF-399A-45A6-B2EC-FDEAB1961C6B}" type="presOf" srcId="{91EE6326-7704-47E0-825B-00499AA9DA6D}" destId="{EBD0DCBF-56E8-422C-9A49-7D6CF3B5D803}" srcOrd="0" destOrd="0" presId="urn:microsoft.com/office/officeart/2005/8/layout/matrix2"/>
    <dgm:cxn modelId="{F4F79916-1E13-44D0-9BBD-05B3E04305AE}" type="presOf" srcId="{8EC9A2EC-676E-404D-8E78-3C3F1B5C0169}" destId="{07D79943-9EF2-4189-85A5-B89BD8A00CD6}" srcOrd="0" destOrd="2" presId="urn:microsoft.com/office/officeart/2005/8/layout/matrix2"/>
    <dgm:cxn modelId="{21C33AEF-3E20-4710-8D3E-0C401418B7E6}" type="presParOf" srcId="{BE7A808A-1A22-4EE7-9D7D-5AC229C6AD9E}" destId="{EDBD3777-FA46-4FBF-96D3-0FE5461D52EA}" srcOrd="0" destOrd="0" presId="urn:microsoft.com/office/officeart/2005/8/layout/matrix2"/>
    <dgm:cxn modelId="{9C17152A-4BD9-4F95-9E75-2EB88725AFE5}" type="presParOf" srcId="{BE7A808A-1A22-4EE7-9D7D-5AC229C6AD9E}" destId="{EB8C02DE-D861-46C7-ABBE-5D4AD38BD6FC}" srcOrd="1" destOrd="0" presId="urn:microsoft.com/office/officeart/2005/8/layout/matrix2"/>
    <dgm:cxn modelId="{2ABF1DEE-05D0-42FB-9A9B-F77D416E92F9}" type="presParOf" srcId="{BE7A808A-1A22-4EE7-9D7D-5AC229C6AD9E}" destId="{7ECD207A-E665-4401-94A7-8868E2258F57}" srcOrd="2" destOrd="0" presId="urn:microsoft.com/office/officeart/2005/8/layout/matrix2"/>
    <dgm:cxn modelId="{CF744C44-565B-4542-9DF0-EEB958FCC33A}" type="presParOf" srcId="{BE7A808A-1A22-4EE7-9D7D-5AC229C6AD9E}" destId="{07D79943-9EF2-4189-85A5-B89BD8A00CD6}" srcOrd="3" destOrd="0" presId="urn:microsoft.com/office/officeart/2005/8/layout/matrix2"/>
    <dgm:cxn modelId="{BA25D5B8-1C3C-465A-81EB-EF41609892B3}" type="presParOf" srcId="{BE7A808A-1A22-4EE7-9D7D-5AC229C6AD9E}" destId="{EBD0DCBF-56E8-422C-9A49-7D6CF3B5D803}"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D3777-FA46-4FBF-96D3-0FE5461D52EA}">
      <dsp:nvSpPr>
        <dsp:cNvPr id="0" name=""/>
        <dsp:cNvSpPr/>
      </dsp:nvSpPr>
      <dsp:spPr>
        <a:xfrm>
          <a:off x="1255185" y="0"/>
          <a:ext cx="6778464" cy="4702401"/>
        </a:xfrm>
        <a:prstGeom prst="quadArrow">
          <a:avLst>
            <a:gd name="adj1" fmla="val 2000"/>
            <a:gd name="adj2" fmla="val 4000"/>
            <a:gd name="adj3" fmla="val 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8C02DE-D861-46C7-ABBE-5D4AD38BD6FC}">
      <dsp:nvSpPr>
        <dsp:cNvPr id="0" name=""/>
        <dsp:cNvSpPr/>
      </dsp:nvSpPr>
      <dsp:spPr>
        <a:xfrm>
          <a:off x="1648941" y="288106"/>
          <a:ext cx="2797909" cy="188096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CA" sz="1000" b="1" kern="1200" dirty="0" smtClean="0">
              <a:solidFill>
                <a:srgbClr val="A7A7A7"/>
              </a:solidFill>
              <a:latin typeface="+mn-lt"/>
            </a:rPr>
            <a:t>Strengths</a:t>
          </a:r>
        </a:p>
        <a:p>
          <a:pPr lvl="0" algn="l" defTabSz="444500">
            <a:lnSpc>
              <a:spcPct val="90000"/>
            </a:lnSpc>
            <a:spcBef>
              <a:spcPct val="0"/>
            </a:spcBef>
            <a:spcAft>
              <a:spcPct val="35000"/>
            </a:spcAft>
          </a:pPr>
          <a:r>
            <a:rPr lang="en-CA" sz="1000" b="0" kern="1200" dirty="0" smtClean="0">
              <a:solidFill>
                <a:srgbClr val="A7A7A7"/>
              </a:solidFill>
              <a:latin typeface="+mn-lt"/>
            </a:rPr>
            <a:t>1)</a:t>
          </a:r>
          <a:r>
            <a:rPr lang="en-US" sz="1000" b="0" kern="1200" dirty="0" smtClean="0">
              <a:solidFill>
                <a:srgbClr val="A7A7A7"/>
              </a:solidFill>
              <a:latin typeface="+mn-lt"/>
            </a:rPr>
            <a:t> Unique, Natural Experiences &amp; Attractions</a:t>
          </a:r>
        </a:p>
        <a:p>
          <a:pPr lvl="0" algn="l" defTabSz="444500">
            <a:lnSpc>
              <a:spcPct val="90000"/>
            </a:lnSpc>
            <a:spcBef>
              <a:spcPct val="0"/>
            </a:spcBef>
            <a:spcAft>
              <a:spcPct val="35000"/>
            </a:spcAft>
          </a:pPr>
          <a:r>
            <a:rPr lang="en-CA" sz="1000" b="0" kern="1200" dirty="0" smtClean="0">
              <a:solidFill>
                <a:srgbClr val="A7A7A7"/>
              </a:solidFill>
              <a:latin typeface="+mn-lt"/>
            </a:rPr>
            <a:t>2)</a:t>
          </a:r>
          <a:r>
            <a:rPr lang="en-US" sz="1000" b="0" kern="1200" dirty="0" smtClean="0">
              <a:solidFill>
                <a:srgbClr val="A7A7A7"/>
              </a:solidFill>
              <a:latin typeface="+mn-lt"/>
            </a:rPr>
            <a:t> Multicultural Diversity &amp;History</a:t>
          </a:r>
        </a:p>
        <a:p>
          <a:pPr lvl="0" algn="l" defTabSz="444500">
            <a:lnSpc>
              <a:spcPct val="90000"/>
            </a:lnSpc>
            <a:spcBef>
              <a:spcPct val="0"/>
            </a:spcBef>
            <a:spcAft>
              <a:spcPct val="35000"/>
            </a:spcAft>
          </a:pPr>
          <a:r>
            <a:rPr lang="en-CA" sz="1000" b="0" kern="1200" dirty="0" smtClean="0">
              <a:solidFill>
                <a:srgbClr val="A7A7A7"/>
              </a:solidFill>
              <a:latin typeface="+mn-lt"/>
            </a:rPr>
            <a:t>3) Community Support &amp; Engagement</a:t>
          </a:r>
        </a:p>
        <a:p>
          <a:pPr lvl="0" algn="l" defTabSz="444500">
            <a:lnSpc>
              <a:spcPct val="90000"/>
            </a:lnSpc>
            <a:spcBef>
              <a:spcPct val="0"/>
            </a:spcBef>
            <a:spcAft>
              <a:spcPct val="35000"/>
            </a:spcAft>
          </a:pPr>
          <a:r>
            <a:rPr lang="en-CA" sz="1000" b="0" kern="1200" dirty="0" smtClean="0">
              <a:solidFill>
                <a:srgbClr val="A7A7A7"/>
              </a:solidFill>
              <a:latin typeface="+mn-lt"/>
            </a:rPr>
            <a:t>4) Strong Soft Infrastructure Foundation</a:t>
          </a:r>
        </a:p>
        <a:p>
          <a:pPr lvl="0" algn="l" defTabSz="444500">
            <a:lnSpc>
              <a:spcPct val="90000"/>
            </a:lnSpc>
            <a:spcBef>
              <a:spcPct val="0"/>
            </a:spcBef>
            <a:spcAft>
              <a:spcPct val="35000"/>
            </a:spcAft>
          </a:pPr>
          <a:r>
            <a:rPr lang="en-CA" sz="1000" b="0" kern="1200" dirty="0" smtClean="0">
              <a:solidFill>
                <a:srgbClr val="A7A7A7"/>
              </a:solidFill>
              <a:latin typeface="+mn-lt"/>
            </a:rPr>
            <a:t>5) </a:t>
          </a:r>
          <a:r>
            <a:rPr lang="en-US" sz="1000" b="0" kern="1200" dirty="0" smtClean="0">
              <a:solidFill>
                <a:srgbClr val="A7A7A7"/>
              </a:solidFill>
              <a:latin typeface="+mn-lt"/>
            </a:rPr>
            <a:t>People are Proud, Warm &amp; Welcoming</a:t>
          </a:r>
        </a:p>
        <a:p>
          <a:pPr lvl="0" algn="l" defTabSz="444500">
            <a:lnSpc>
              <a:spcPct val="90000"/>
            </a:lnSpc>
            <a:spcBef>
              <a:spcPct val="0"/>
            </a:spcBef>
            <a:spcAft>
              <a:spcPct val="35000"/>
            </a:spcAft>
          </a:pPr>
          <a:r>
            <a:rPr lang="en-CA" sz="1000" b="0" kern="1200" dirty="0" smtClean="0">
              <a:solidFill>
                <a:srgbClr val="A7A7A7"/>
              </a:solidFill>
              <a:latin typeface="+mn-lt"/>
            </a:rPr>
            <a:t>6) Guam is Poised for Growth</a:t>
          </a:r>
        </a:p>
        <a:p>
          <a:pPr lvl="0" algn="l" defTabSz="444500">
            <a:lnSpc>
              <a:spcPct val="90000"/>
            </a:lnSpc>
            <a:spcBef>
              <a:spcPct val="0"/>
            </a:spcBef>
            <a:spcAft>
              <a:spcPct val="35000"/>
            </a:spcAft>
          </a:pPr>
          <a:r>
            <a:rPr lang="en-CA" sz="1000" b="0" kern="1200" dirty="0" smtClean="0">
              <a:solidFill>
                <a:srgbClr val="A7A7A7"/>
              </a:solidFill>
              <a:latin typeface="+mn-lt"/>
            </a:rPr>
            <a:t>7) Positive Sense of Security</a:t>
          </a:r>
          <a:endParaRPr lang="en-CA" sz="1000" b="1" kern="1200" dirty="0">
            <a:solidFill>
              <a:srgbClr val="A7A7A7"/>
            </a:solidFill>
            <a:latin typeface="+mn-lt"/>
          </a:endParaRPr>
        </a:p>
        <a:p>
          <a:pPr marL="57150" lvl="1" indent="-57150" algn="l" defTabSz="444500">
            <a:lnSpc>
              <a:spcPct val="90000"/>
            </a:lnSpc>
            <a:spcBef>
              <a:spcPct val="0"/>
            </a:spcBef>
            <a:spcAft>
              <a:spcPct val="15000"/>
            </a:spcAft>
            <a:buChar char="••"/>
          </a:pPr>
          <a:endParaRPr lang="en-CA" sz="1000" kern="1200" dirty="0" smtClean="0">
            <a:solidFill>
              <a:schemeClr val="bg1">
                <a:lumMod val="50000"/>
              </a:schemeClr>
            </a:solidFill>
            <a:latin typeface="+mn-lt"/>
          </a:endParaRPr>
        </a:p>
        <a:p>
          <a:pPr marL="57150" lvl="1" indent="-57150" algn="l" defTabSz="444500">
            <a:lnSpc>
              <a:spcPct val="90000"/>
            </a:lnSpc>
            <a:spcBef>
              <a:spcPct val="0"/>
            </a:spcBef>
            <a:spcAft>
              <a:spcPct val="15000"/>
            </a:spcAft>
            <a:buChar char="••"/>
          </a:pPr>
          <a:endParaRPr lang="en-CA" sz="1000" kern="1200" dirty="0">
            <a:solidFill>
              <a:schemeClr val="bg1">
                <a:lumMod val="50000"/>
              </a:schemeClr>
            </a:solidFill>
            <a:latin typeface="+mn-lt"/>
          </a:endParaRPr>
        </a:p>
      </dsp:txBody>
      <dsp:txXfrm>
        <a:off x="1740762" y="379927"/>
        <a:ext cx="2614267" cy="1697318"/>
      </dsp:txXfrm>
    </dsp:sp>
    <dsp:sp modelId="{7ECD207A-E665-4401-94A7-8868E2258F57}">
      <dsp:nvSpPr>
        <dsp:cNvPr id="0" name=""/>
        <dsp:cNvSpPr/>
      </dsp:nvSpPr>
      <dsp:spPr>
        <a:xfrm>
          <a:off x="4834939" y="288106"/>
          <a:ext cx="2564238" cy="188096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88950">
            <a:lnSpc>
              <a:spcPct val="90000"/>
            </a:lnSpc>
            <a:spcBef>
              <a:spcPct val="0"/>
            </a:spcBef>
            <a:spcAft>
              <a:spcPct val="35000"/>
            </a:spcAft>
          </a:pPr>
          <a:r>
            <a:rPr lang="en-CA" sz="1000" b="1" kern="1200" dirty="0" smtClean="0">
              <a:solidFill>
                <a:schemeClr val="bg1">
                  <a:lumMod val="50000"/>
                </a:schemeClr>
              </a:solidFill>
              <a:latin typeface="+mn-lt"/>
            </a:rPr>
            <a:t>Weaknesses</a:t>
          </a:r>
          <a:endParaRPr lang="en-CA" sz="1000" b="0" kern="1200" dirty="0" smtClean="0">
            <a:solidFill>
              <a:schemeClr val="bg1">
                <a:lumMod val="50000"/>
              </a:schemeClr>
            </a:solidFill>
            <a:latin typeface="+mn-lt"/>
          </a:endParaRPr>
        </a:p>
        <a:p>
          <a:pPr lvl="0" algn="l" defTabSz="488950">
            <a:lnSpc>
              <a:spcPct val="90000"/>
            </a:lnSpc>
            <a:spcBef>
              <a:spcPct val="0"/>
            </a:spcBef>
            <a:spcAft>
              <a:spcPct val="35000"/>
            </a:spcAft>
          </a:pPr>
          <a:r>
            <a:rPr lang="en-US" sz="1000" b="0" kern="1200" dirty="0" smtClean="0">
              <a:solidFill>
                <a:srgbClr val="A7A7A7"/>
              </a:solidFill>
              <a:latin typeface="+mn-lt"/>
            </a:rPr>
            <a:t>1) Hard Infrastructure</a:t>
          </a:r>
        </a:p>
        <a:p>
          <a:pPr lvl="0" algn="l" defTabSz="488950">
            <a:lnSpc>
              <a:spcPct val="90000"/>
            </a:lnSpc>
            <a:spcBef>
              <a:spcPct val="0"/>
            </a:spcBef>
            <a:spcAft>
              <a:spcPct val="35000"/>
            </a:spcAft>
          </a:pPr>
          <a:r>
            <a:rPr lang="en-US" sz="1000" b="0" kern="1200" dirty="0" smtClean="0">
              <a:solidFill>
                <a:srgbClr val="A7A7A7"/>
              </a:solidFill>
              <a:latin typeface="+mn-lt"/>
            </a:rPr>
            <a:t>2) Sufficient Market-Ready Tourism Product</a:t>
          </a:r>
        </a:p>
        <a:p>
          <a:pPr lvl="0" algn="l" defTabSz="488950">
            <a:lnSpc>
              <a:spcPct val="90000"/>
            </a:lnSpc>
            <a:spcBef>
              <a:spcPct val="0"/>
            </a:spcBef>
            <a:spcAft>
              <a:spcPct val="35000"/>
            </a:spcAft>
          </a:pPr>
          <a:r>
            <a:rPr lang="en-US" sz="1000" b="0" kern="1200" dirty="0" smtClean="0">
              <a:solidFill>
                <a:srgbClr val="A7A7A7"/>
              </a:solidFill>
              <a:latin typeface="+mn-lt"/>
            </a:rPr>
            <a:t>3) Transportation &amp; Accessibility </a:t>
          </a:r>
        </a:p>
        <a:p>
          <a:pPr lvl="0" algn="l" defTabSz="488950">
            <a:lnSpc>
              <a:spcPct val="90000"/>
            </a:lnSpc>
            <a:spcBef>
              <a:spcPct val="0"/>
            </a:spcBef>
            <a:spcAft>
              <a:spcPct val="35000"/>
            </a:spcAft>
          </a:pPr>
          <a:r>
            <a:rPr lang="en-US" sz="1000" b="0" kern="1200" dirty="0" smtClean="0">
              <a:solidFill>
                <a:srgbClr val="A7A7A7"/>
              </a:solidFill>
              <a:latin typeface="+mn-lt"/>
            </a:rPr>
            <a:t>4) Myriad Customs &amp; Immigration Policies</a:t>
          </a:r>
          <a:endParaRPr lang="en-CA" sz="1000" b="0" kern="1200" dirty="0">
            <a:solidFill>
              <a:schemeClr val="bg1">
                <a:lumMod val="50000"/>
              </a:schemeClr>
            </a:solidFill>
            <a:latin typeface="+mn-lt"/>
          </a:endParaRPr>
        </a:p>
      </dsp:txBody>
      <dsp:txXfrm>
        <a:off x="4926760" y="379927"/>
        <a:ext cx="2380596" cy="1697318"/>
      </dsp:txXfrm>
    </dsp:sp>
    <dsp:sp modelId="{07D79943-9EF2-4189-85A5-B89BD8A00CD6}">
      <dsp:nvSpPr>
        <dsp:cNvPr id="0" name=""/>
        <dsp:cNvSpPr/>
      </dsp:nvSpPr>
      <dsp:spPr>
        <a:xfrm>
          <a:off x="1632162" y="2515784"/>
          <a:ext cx="2814687" cy="188096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lvl="0" algn="l" defTabSz="488950">
            <a:lnSpc>
              <a:spcPct val="90000"/>
            </a:lnSpc>
            <a:spcBef>
              <a:spcPct val="0"/>
            </a:spcBef>
            <a:spcAft>
              <a:spcPct val="35000"/>
            </a:spcAft>
          </a:pPr>
          <a:r>
            <a:rPr lang="en-CA" sz="1000" b="1" kern="1200" dirty="0" smtClean="0">
              <a:solidFill>
                <a:schemeClr val="bg1">
                  <a:lumMod val="50000"/>
                </a:schemeClr>
              </a:solidFill>
              <a:latin typeface="+mn-lt"/>
            </a:rPr>
            <a:t>Opportunities</a:t>
          </a:r>
        </a:p>
        <a:p>
          <a:pPr lvl="0" algn="l" defTabSz="488950">
            <a:lnSpc>
              <a:spcPct val="90000"/>
            </a:lnSpc>
            <a:spcBef>
              <a:spcPct val="0"/>
            </a:spcBef>
            <a:spcAft>
              <a:spcPct val="35000"/>
            </a:spcAft>
          </a:pPr>
          <a:r>
            <a:rPr lang="en-CA" sz="1000" b="0" kern="1200" dirty="0" smtClean="0">
              <a:solidFill>
                <a:schemeClr val="bg1">
                  <a:lumMod val="65000"/>
                </a:schemeClr>
              </a:solidFill>
              <a:latin typeface="+mn-lt"/>
            </a:rPr>
            <a:t>1) Increase Partnership with other Micronesian governments and NTOs</a:t>
          </a:r>
          <a:endParaRPr lang="en-US" sz="1000" b="0" kern="1200" dirty="0" smtClean="0">
            <a:solidFill>
              <a:schemeClr val="bg1">
                <a:lumMod val="65000"/>
              </a:schemeClr>
            </a:solidFill>
            <a:latin typeface="+mn-lt"/>
          </a:endParaRPr>
        </a:p>
        <a:p>
          <a:pPr lvl="0" algn="l" defTabSz="488950">
            <a:lnSpc>
              <a:spcPct val="90000"/>
            </a:lnSpc>
            <a:spcBef>
              <a:spcPct val="0"/>
            </a:spcBef>
            <a:spcAft>
              <a:spcPct val="35000"/>
            </a:spcAft>
          </a:pPr>
          <a:r>
            <a:rPr lang="en-CA" sz="1000" b="0" kern="1200" dirty="0" smtClean="0">
              <a:solidFill>
                <a:schemeClr val="bg1">
                  <a:lumMod val="65000"/>
                </a:schemeClr>
              </a:solidFill>
              <a:latin typeface="+mn-lt"/>
            </a:rPr>
            <a:t>2) Tourism Infrastructure</a:t>
          </a:r>
        </a:p>
        <a:p>
          <a:pPr lvl="0" algn="l" defTabSz="488950">
            <a:lnSpc>
              <a:spcPct val="90000"/>
            </a:lnSpc>
            <a:spcBef>
              <a:spcPct val="0"/>
            </a:spcBef>
            <a:spcAft>
              <a:spcPct val="35000"/>
            </a:spcAft>
          </a:pPr>
          <a:r>
            <a:rPr lang="en-CA" sz="1000" b="0" kern="1200" dirty="0" smtClean="0">
              <a:solidFill>
                <a:schemeClr val="bg1">
                  <a:lumMod val="65000"/>
                </a:schemeClr>
              </a:solidFill>
              <a:latin typeface="+mn-lt"/>
            </a:rPr>
            <a:t>3) Collaboration &amp; Economic Development</a:t>
          </a:r>
        </a:p>
        <a:p>
          <a:pPr lvl="0" algn="l" defTabSz="488950">
            <a:lnSpc>
              <a:spcPct val="90000"/>
            </a:lnSpc>
            <a:spcBef>
              <a:spcPct val="0"/>
            </a:spcBef>
            <a:spcAft>
              <a:spcPct val="35000"/>
            </a:spcAft>
          </a:pPr>
          <a:r>
            <a:rPr lang="en-US" sz="1000" b="0" kern="1200" dirty="0" smtClean="0">
              <a:solidFill>
                <a:schemeClr val="bg1">
                  <a:lumMod val="65000"/>
                </a:schemeClr>
              </a:solidFill>
              <a:latin typeface="+mn-lt"/>
            </a:rPr>
            <a:t>4) Superior Brand &amp; Exposure</a:t>
          </a:r>
        </a:p>
        <a:p>
          <a:pPr lvl="0" algn="l" defTabSz="488950">
            <a:lnSpc>
              <a:spcPct val="90000"/>
            </a:lnSpc>
            <a:spcBef>
              <a:spcPct val="0"/>
            </a:spcBef>
            <a:spcAft>
              <a:spcPct val="35000"/>
            </a:spcAft>
          </a:pPr>
          <a:r>
            <a:rPr lang="en-US" sz="1000" b="0" kern="1200" dirty="0" smtClean="0">
              <a:solidFill>
                <a:schemeClr val="bg1">
                  <a:lumMod val="65000"/>
                </a:schemeClr>
              </a:solidFill>
              <a:latin typeface="+mn-lt"/>
            </a:rPr>
            <a:t>5)</a:t>
          </a:r>
          <a:r>
            <a:rPr lang="en-CA" sz="1000" b="0" kern="1200" dirty="0" smtClean="0">
              <a:solidFill>
                <a:schemeClr val="bg1">
                  <a:lumMod val="65000"/>
                </a:schemeClr>
              </a:solidFill>
              <a:latin typeface="+mn-lt"/>
            </a:rPr>
            <a:t> First to Market</a:t>
          </a:r>
          <a:endParaRPr lang="en-CA" sz="1000" b="0" kern="1200" dirty="0">
            <a:solidFill>
              <a:schemeClr val="bg1">
                <a:lumMod val="50000"/>
              </a:schemeClr>
            </a:solidFill>
            <a:latin typeface="+mn-lt"/>
          </a:endParaRPr>
        </a:p>
        <a:p>
          <a:pPr marL="57150" lvl="1" indent="0" algn="l" defTabSz="488950">
            <a:lnSpc>
              <a:spcPct val="90000"/>
            </a:lnSpc>
            <a:spcBef>
              <a:spcPct val="0"/>
            </a:spcBef>
            <a:spcAft>
              <a:spcPct val="15000"/>
            </a:spcAft>
            <a:buChar char="••"/>
          </a:pPr>
          <a:endParaRPr lang="en-CA" sz="1000" b="0" kern="1200" dirty="0" smtClean="0">
            <a:solidFill>
              <a:schemeClr val="bg1">
                <a:lumMod val="50000"/>
              </a:schemeClr>
            </a:solidFill>
            <a:latin typeface="+mn-lt"/>
          </a:endParaRPr>
        </a:p>
        <a:p>
          <a:pPr marL="57150" lvl="1" indent="0" algn="l" defTabSz="488950">
            <a:lnSpc>
              <a:spcPct val="90000"/>
            </a:lnSpc>
            <a:spcBef>
              <a:spcPct val="0"/>
            </a:spcBef>
            <a:spcAft>
              <a:spcPct val="15000"/>
            </a:spcAft>
            <a:buChar char="••"/>
          </a:pPr>
          <a:endParaRPr lang="en-CA" sz="1000" kern="1200" dirty="0">
            <a:solidFill>
              <a:schemeClr val="bg1">
                <a:lumMod val="50000"/>
              </a:schemeClr>
            </a:solidFill>
            <a:latin typeface="+mn-lt"/>
          </a:endParaRPr>
        </a:p>
      </dsp:txBody>
      <dsp:txXfrm>
        <a:off x="1723983" y="2607605"/>
        <a:ext cx="2631045" cy="1697318"/>
      </dsp:txXfrm>
    </dsp:sp>
    <dsp:sp modelId="{EBD0DCBF-56E8-422C-9A49-7D6CF3B5D803}">
      <dsp:nvSpPr>
        <dsp:cNvPr id="0" name=""/>
        <dsp:cNvSpPr/>
      </dsp:nvSpPr>
      <dsp:spPr>
        <a:xfrm>
          <a:off x="4851445" y="2515784"/>
          <a:ext cx="2691748" cy="188096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lvl="0" algn="l" defTabSz="488950">
            <a:lnSpc>
              <a:spcPct val="90000"/>
            </a:lnSpc>
            <a:spcBef>
              <a:spcPct val="0"/>
            </a:spcBef>
            <a:spcAft>
              <a:spcPct val="35000"/>
            </a:spcAft>
          </a:pPr>
          <a:r>
            <a:rPr lang="en-CA" sz="1000" b="1" kern="1200" dirty="0" smtClean="0">
              <a:solidFill>
                <a:schemeClr val="bg1">
                  <a:lumMod val="50000"/>
                </a:schemeClr>
              </a:solidFill>
              <a:latin typeface="+mn-lt"/>
            </a:rPr>
            <a:t>Threats</a:t>
          </a:r>
        </a:p>
        <a:p>
          <a:pPr lvl="0" algn="l" defTabSz="488950">
            <a:lnSpc>
              <a:spcPct val="90000"/>
            </a:lnSpc>
            <a:spcBef>
              <a:spcPct val="0"/>
            </a:spcBef>
            <a:spcAft>
              <a:spcPct val="35000"/>
            </a:spcAft>
          </a:pPr>
          <a:r>
            <a:rPr lang="en-CA" sz="1000" b="1" kern="1200" dirty="0" smtClean="0">
              <a:solidFill>
                <a:srgbClr val="A7A7A7"/>
              </a:solidFill>
              <a:latin typeface="+mn-lt"/>
            </a:rPr>
            <a:t>1) Limited Funding &amp; Capital Investment</a:t>
          </a:r>
        </a:p>
        <a:p>
          <a:pPr lvl="0" algn="l" defTabSz="488950">
            <a:lnSpc>
              <a:spcPct val="90000"/>
            </a:lnSpc>
            <a:spcBef>
              <a:spcPct val="0"/>
            </a:spcBef>
            <a:spcAft>
              <a:spcPct val="35000"/>
            </a:spcAft>
          </a:pPr>
          <a:r>
            <a:rPr lang="en-CA" sz="1000" b="1" kern="1200" dirty="0" smtClean="0">
              <a:solidFill>
                <a:srgbClr val="A7A7A7"/>
              </a:solidFill>
              <a:latin typeface="+mn-lt"/>
            </a:rPr>
            <a:t>2) Limited Governance</a:t>
          </a:r>
        </a:p>
        <a:p>
          <a:pPr lvl="0" algn="l" defTabSz="488950">
            <a:lnSpc>
              <a:spcPct val="90000"/>
            </a:lnSpc>
            <a:spcBef>
              <a:spcPct val="0"/>
            </a:spcBef>
            <a:spcAft>
              <a:spcPct val="35000"/>
            </a:spcAft>
          </a:pPr>
          <a:r>
            <a:rPr lang="en-CA" sz="1000" b="1" kern="1200" dirty="0" smtClean="0">
              <a:solidFill>
                <a:srgbClr val="A7A7A7"/>
              </a:solidFill>
              <a:latin typeface="+mn-lt"/>
            </a:rPr>
            <a:t>3) Environment Regulations</a:t>
          </a:r>
        </a:p>
        <a:p>
          <a:pPr lvl="0" algn="l" defTabSz="488950">
            <a:lnSpc>
              <a:spcPct val="90000"/>
            </a:lnSpc>
            <a:spcBef>
              <a:spcPct val="0"/>
            </a:spcBef>
            <a:spcAft>
              <a:spcPct val="35000"/>
            </a:spcAft>
          </a:pPr>
          <a:r>
            <a:rPr lang="en-CA" sz="1000" b="1" kern="1200" dirty="0" smtClean="0">
              <a:solidFill>
                <a:srgbClr val="A7A7A7"/>
              </a:solidFill>
              <a:latin typeface="+mn-lt"/>
            </a:rPr>
            <a:t>4) Geo-Political Issues</a:t>
          </a:r>
          <a:endParaRPr lang="en-CA" sz="1000" b="1" kern="1200" dirty="0">
            <a:solidFill>
              <a:schemeClr val="bg1">
                <a:lumMod val="50000"/>
              </a:schemeClr>
            </a:solidFill>
            <a:latin typeface="+mn-lt"/>
          </a:endParaRPr>
        </a:p>
        <a:p>
          <a:pPr marL="57150" lvl="1" indent="0" algn="l" defTabSz="488950">
            <a:lnSpc>
              <a:spcPct val="90000"/>
            </a:lnSpc>
            <a:spcBef>
              <a:spcPct val="0"/>
            </a:spcBef>
            <a:spcAft>
              <a:spcPct val="15000"/>
            </a:spcAft>
            <a:buChar char="••"/>
          </a:pPr>
          <a:endParaRPr lang="en-CA" sz="1000" kern="1200" dirty="0">
            <a:solidFill>
              <a:schemeClr val="bg1">
                <a:lumMod val="50000"/>
              </a:schemeClr>
            </a:solidFill>
            <a:latin typeface="+mn-lt"/>
          </a:endParaRPr>
        </a:p>
        <a:p>
          <a:pPr marL="57150" lvl="1" indent="0" algn="l" defTabSz="488950">
            <a:lnSpc>
              <a:spcPct val="90000"/>
            </a:lnSpc>
            <a:spcBef>
              <a:spcPct val="0"/>
            </a:spcBef>
            <a:spcAft>
              <a:spcPct val="15000"/>
            </a:spcAft>
            <a:buChar char="••"/>
          </a:pPr>
          <a:endParaRPr lang="en-CA" sz="1000" kern="1200" dirty="0">
            <a:solidFill>
              <a:schemeClr val="bg1">
                <a:lumMod val="50000"/>
              </a:schemeClr>
            </a:solidFill>
            <a:latin typeface="+mn-lt"/>
          </a:endParaRPr>
        </a:p>
      </dsp:txBody>
      <dsp:txXfrm>
        <a:off x="4943266" y="2607605"/>
        <a:ext cx="2508106" cy="16973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D3777-FA46-4FBF-96D3-0FE5461D52EA}">
      <dsp:nvSpPr>
        <dsp:cNvPr id="0" name=""/>
        <dsp:cNvSpPr/>
      </dsp:nvSpPr>
      <dsp:spPr>
        <a:xfrm>
          <a:off x="1255185" y="0"/>
          <a:ext cx="6778464" cy="4702401"/>
        </a:xfrm>
        <a:prstGeom prst="quadArrow">
          <a:avLst>
            <a:gd name="adj1" fmla="val 2000"/>
            <a:gd name="adj2" fmla="val 4000"/>
            <a:gd name="adj3" fmla="val 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8C02DE-D861-46C7-ABBE-5D4AD38BD6FC}">
      <dsp:nvSpPr>
        <dsp:cNvPr id="0" name=""/>
        <dsp:cNvSpPr/>
      </dsp:nvSpPr>
      <dsp:spPr>
        <a:xfrm>
          <a:off x="1648941" y="288106"/>
          <a:ext cx="2797909" cy="188096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CA" sz="1000" b="1" kern="1200" dirty="0" smtClean="0">
              <a:solidFill>
                <a:schemeClr val="bg1">
                  <a:lumMod val="85000"/>
                </a:schemeClr>
              </a:solidFill>
              <a:latin typeface="+mn-lt"/>
            </a:rPr>
            <a:t>Strengths</a:t>
          </a:r>
        </a:p>
        <a:p>
          <a:pPr lvl="0" algn="l" defTabSz="444500">
            <a:lnSpc>
              <a:spcPct val="90000"/>
            </a:lnSpc>
            <a:spcBef>
              <a:spcPct val="0"/>
            </a:spcBef>
            <a:spcAft>
              <a:spcPct val="35000"/>
            </a:spcAft>
          </a:pPr>
          <a:r>
            <a:rPr lang="en-CA" sz="1000" b="0" kern="1200" dirty="0" smtClean="0">
              <a:solidFill>
                <a:schemeClr val="bg1">
                  <a:lumMod val="85000"/>
                </a:schemeClr>
              </a:solidFill>
              <a:latin typeface="+mn-lt"/>
            </a:rPr>
            <a:t>1)</a:t>
          </a:r>
          <a:r>
            <a:rPr lang="en-US" sz="1000" b="0" kern="1200" dirty="0" smtClean="0">
              <a:solidFill>
                <a:schemeClr val="bg1">
                  <a:lumMod val="85000"/>
                </a:schemeClr>
              </a:solidFill>
              <a:latin typeface="+mn-lt"/>
            </a:rPr>
            <a:t> Unique, Natural Experiences &amp; Attractions</a:t>
          </a:r>
        </a:p>
        <a:p>
          <a:pPr lvl="0" algn="l" defTabSz="444500">
            <a:lnSpc>
              <a:spcPct val="90000"/>
            </a:lnSpc>
            <a:spcBef>
              <a:spcPct val="0"/>
            </a:spcBef>
            <a:spcAft>
              <a:spcPct val="35000"/>
            </a:spcAft>
          </a:pPr>
          <a:r>
            <a:rPr lang="en-CA" sz="1000" b="0" kern="1200" dirty="0" smtClean="0">
              <a:solidFill>
                <a:schemeClr val="bg1">
                  <a:lumMod val="85000"/>
                </a:schemeClr>
              </a:solidFill>
              <a:latin typeface="+mn-lt"/>
            </a:rPr>
            <a:t>2)</a:t>
          </a:r>
          <a:r>
            <a:rPr lang="en-US" sz="1000" b="0" kern="1200" dirty="0" smtClean="0">
              <a:solidFill>
                <a:schemeClr val="bg1">
                  <a:lumMod val="85000"/>
                </a:schemeClr>
              </a:solidFill>
              <a:latin typeface="+mn-lt"/>
            </a:rPr>
            <a:t> Multicultural Diversity &amp;History</a:t>
          </a:r>
        </a:p>
        <a:p>
          <a:pPr lvl="0" algn="l" defTabSz="444500">
            <a:lnSpc>
              <a:spcPct val="90000"/>
            </a:lnSpc>
            <a:spcBef>
              <a:spcPct val="0"/>
            </a:spcBef>
            <a:spcAft>
              <a:spcPct val="35000"/>
            </a:spcAft>
          </a:pPr>
          <a:r>
            <a:rPr lang="en-CA" sz="1000" b="0" kern="1200" dirty="0" smtClean="0">
              <a:solidFill>
                <a:schemeClr val="bg1">
                  <a:lumMod val="85000"/>
                </a:schemeClr>
              </a:solidFill>
              <a:latin typeface="+mn-lt"/>
            </a:rPr>
            <a:t>3) Community Support &amp; Engagement</a:t>
          </a:r>
        </a:p>
        <a:p>
          <a:pPr lvl="0" algn="l" defTabSz="444500">
            <a:lnSpc>
              <a:spcPct val="90000"/>
            </a:lnSpc>
            <a:spcBef>
              <a:spcPct val="0"/>
            </a:spcBef>
            <a:spcAft>
              <a:spcPct val="35000"/>
            </a:spcAft>
          </a:pPr>
          <a:r>
            <a:rPr lang="en-CA" sz="1000" b="0" kern="1200" dirty="0" smtClean="0">
              <a:solidFill>
                <a:schemeClr val="bg1">
                  <a:lumMod val="85000"/>
                </a:schemeClr>
              </a:solidFill>
              <a:latin typeface="+mn-lt"/>
            </a:rPr>
            <a:t>4) Strong Soft Infrastructure Foundation</a:t>
          </a:r>
        </a:p>
        <a:p>
          <a:pPr lvl="0" algn="l" defTabSz="444500">
            <a:lnSpc>
              <a:spcPct val="90000"/>
            </a:lnSpc>
            <a:spcBef>
              <a:spcPct val="0"/>
            </a:spcBef>
            <a:spcAft>
              <a:spcPct val="35000"/>
            </a:spcAft>
          </a:pPr>
          <a:r>
            <a:rPr lang="en-CA" sz="1000" b="0" kern="1200" dirty="0" smtClean="0">
              <a:solidFill>
                <a:schemeClr val="bg1">
                  <a:lumMod val="85000"/>
                </a:schemeClr>
              </a:solidFill>
              <a:latin typeface="+mn-lt"/>
            </a:rPr>
            <a:t>5) </a:t>
          </a:r>
          <a:r>
            <a:rPr lang="en-US" sz="1000" b="0" kern="1200" dirty="0" smtClean="0">
              <a:solidFill>
                <a:schemeClr val="bg1">
                  <a:lumMod val="85000"/>
                </a:schemeClr>
              </a:solidFill>
              <a:latin typeface="+mn-lt"/>
            </a:rPr>
            <a:t>People are Proud, Warm &amp; Welcoming</a:t>
          </a:r>
        </a:p>
        <a:p>
          <a:pPr lvl="0" algn="l" defTabSz="444500">
            <a:lnSpc>
              <a:spcPct val="90000"/>
            </a:lnSpc>
            <a:spcBef>
              <a:spcPct val="0"/>
            </a:spcBef>
            <a:spcAft>
              <a:spcPct val="35000"/>
            </a:spcAft>
          </a:pPr>
          <a:r>
            <a:rPr lang="en-CA" sz="1000" b="0" kern="1200" dirty="0" smtClean="0">
              <a:solidFill>
                <a:schemeClr val="bg1">
                  <a:lumMod val="85000"/>
                </a:schemeClr>
              </a:solidFill>
              <a:latin typeface="+mn-lt"/>
            </a:rPr>
            <a:t>6) Guam is Poised for Growth</a:t>
          </a:r>
        </a:p>
        <a:p>
          <a:pPr lvl="0" algn="l" defTabSz="444500">
            <a:lnSpc>
              <a:spcPct val="90000"/>
            </a:lnSpc>
            <a:spcBef>
              <a:spcPct val="0"/>
            </a:spcBef>
            <a:spcAft>
              <a:spcPct val="35000"/>
            </a:spcAft>
          </a:pPr>
          <a:r>
            <a:rPr lang="en-CA" sz="1000" b="0" kern="1200" dirty="0" smtClean="0">
              <a:solidFill>
                <a:schemeClr val="bg1">
                  <a:lumMod val="85000"/>
                </a:schemeClr>
              </a:solidFill>
              <a:latin typeface="+mn-lt"/>
            </a:rPr>
            <a:t>7) Positive Sense of Security</a:t>
          </a:r>
          <a:endParaRPr lang="en-CA" sz="1000" b="1" kern="1200" dirty="0">
            <a:solidFill>
              <a:schemeClr val="bg1">
                <a:lumMod val="85000"/>
              </a:schemeClr>
            </a:solidFill>
            <a:latin typeface="+mn-lt"/>
          </a:endParaRPr>
        </a:p>
        <a:p>
          <a:pPr marL="57150" lvl="1" indent="-57150" algn="l" defTabSz="444500">
            <a:lnSpc>
              <a:spcPct val="90000"/>
            </a:lnSpc>
            <a:spcBef>
              <a:spcPct val="0"/>
            </a:spcBef>
            <a:spcAft>
              <a:spcPct val="15000"/>
            </a:spcAft>
            <a:buChar char="••"/>
          </a:pPr>
          <a:endParaRPr lang="en-CA" sz="1000" kern="1200" dirty="0" smtClean="0">
            <a:solidFill>
              <a:schemeClr val="bg1">
                <a:lumMod val="85000"/>
              </a:schemeClr>
            </a:solidFill>
            <a:latin typeface="+mn-lt"/>
          </a:endParaRPr>
        </a:p>
        <a:p>
          <a:pPr marL="57150" lvl="1" indent="-57150" algn="l" defTabSz="444500">
            <a:lnSpc>
              <a:spcPct val="90000"/>
            </a:lnSpc>
            <a:spcBef>
              <a:spcPct val="0"/>
            </a:spcBef>
            <a:spcAft>
              <a:spcPct val="15000"/>
            </a:spcAft>
            <a:buChar char="••"/>
          </a:pPr>
          <a:endParaRPr lang="en-CA" sz="1000" kern="1200" dirty="0">
            <a:solidFill>
              <a:schemeClr val="bg1">
                <a:lumMod val="85000"/>
              </a:schemeClr>
            </a:solidFill>
            <a:latin typeface="+mn-lt"/>
          </a:endParaRPr>
        </a:p>
      </dsp:txBody>
      <dsp:txXfrm>
        <a:off x="1740762" y="379927"/>
        <a:ext cx="2614267" cy="1697318"/>
      </dsp:txXfrm>
    </dsp:sp>
    <dsp:sp modelId="{7ECD207A-E665-4401-94A7-8868E2258F57}">
      <dsp:nvSpPr>
        <dsp:cNvPr id="0" name=""/>
        <dsp:cNvSpPr/>
      </dsp:nvSpPr>
      <dsp:spPr>
        <a:xfrm>
          <a:off x="4834939" y="288106"/>
          <a:ext cx="2564238" cy="188096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88950">
            <a:lnSpc>
              <a:spcPct val="90000"/>
            </a:lnSpc>
            <a:spcBef>
              <a:spcPct val="0"/>
            </a:spcBef>
            <a:spcAft>
              <a:spcPct val="35000"/>
            </a:spcAft>
          </a:pPr>
          <a:r>
            <a:rPr lang="en-CA" sz="1000" b="1" kern="1200" dirty="0" smtClean="0">
              <a:solidFill>
                <a:schemeClr val="bg1">
                  <a:lumMod val="50000"/>
                </a:schemeClr>
              </a:solidFill>
              <a:latin typeface="+mn-lt"/>
            </a:rPr>
            <a:t>Weaknesses</a:t>
          </a:r>
          <a:endParaRPr lang="en-CA" sz="1000" b="0" kern="1200" dirty="0" smtClean="0">
            <a:solidFill>
              <a:schemeClr val="bg1">
                <a:lumMod val="50000"/>
              </a:schemeClr>
            </a:solidFill>
            <a:latin typeface="+mn-lt"/>
          </a:endParaRPr>
        </a:p>
        <a:p>
          <a:pPr lvl="0" algn="l" defTabSz="488950">
            <a:lnSpc>
              <a:spcPct val="90000"/>
            </a:lnSpc>
            <a:spcBef>
              <a:spcPct val="0"/>
            </a:spcBef>
            <a:spcAft>
              <a:spcPct val="35000"/>
            </a:spcAft>
          </a:pPr>
          <a:r>
            <a:rPr lang="en-US" sz="1000" b="0" kern="1200" dirty="0" smtClean="0">
              <a:solidFill>
                <a:srgbClr val="A7A7A7"/>
              </a:solidFill>
              <a:latin typeface="+mn-lt"/>
            </a:rPr>
            <a:t>1) Hard Infrastructure</a:t>
          </a:r>
        </a:p>
        <a:p>
          <a:pPr lvl="0" algn="l" defTabSz="488950">
            <a:lnSpc>
              <a:spcPct val="90000"/>
            </a:lnSpc>
            <a:spcBef>
              <a:spcPct val="0"/>
            </a:spcBef>
            <a:spcAft>
              <a:spcPct val="35000"/>
            </a:spcAft>
          </a:pPr>
          <a:r>
            <a:rPr lang="en-US" sz="1000" b="0" kern="1200" dirty="0" smtClean="0">
              <a:solidFill>
                <a:srgbClr val="A7A7A7"/>
              </a:solidFill>
              <a:latin typeface="+mn-lt"/>
            </a:rPr>
            <a:t>2) Sufficient Market-Ready Tourism Product</a:t>
          </a:r>
        </a:p>
        <a:p>
          <a:pPr lvl="0" algn="l" defTabSz="488950">
            <a:lnSpc>
              <a:spcPct val="90000"/>
            </a:lnSpc>
            <a:spcBef>
              <a:spcPct val="0"/>
            </a:spcBef>
            <a:spcAft>
              <a:spcPct val="35000"/>
            </a:spcAft>
          </a:pPr>
          <a:r>
            <a:rPr lang="en-US" sz="1000" b="0" kern="1200" dirty="0" smtClean="0">
              <a:solidFill>
                <a:srgbClr val="A7A7A7"/>
              </a:solidFill>
              <a:latin typeface="+mn-lt"/>
            </a:rPr>
            <a:t>3) Transportation &amp; Accessibility </a:t>
          </a:r>
        </a:p>
        <a:p>
          <a:pPr lvl="0" algn="l" defTabSz="488950">
            <a:lnSpc>
              <a:spcPct val="90000"/>
            </a:lnSpc>
            <a:spcBef>
              <a:spcPct val="0"/>
            </a:spcBef>
            <a:spcAft>
              <a:spcPct val="35000"/>
            </a:spcAft>
          </a:pPr>
          <a:r>
            <a:rPr lang="en-US" sz="1000" b="0" kern="1200" dirty="0" smtClean="0">
              <a:solidFill>
                <a:srgbClr val="A7A7A7"/>
              </a:solidFill>
              <a:latin typeface="+mn-lt"/>
            </a:rPr>
            <a:t>4) Myriad Customs &amp; Immigration Policies</a:t>
          </a:r>
          <a:endParaRPr lang="en-CA" sz="1000" b="0" kern="1200" dirty="0">
            <a:solidFill>
              <a:schemeClr val="bg1">
                <a:lumMod val="50000"/>
              </a:schemeClr>
            </a:solidFill>
            <a:latin typeface="+mn-lt"/>
          </a:endParaRPr>
        </a:p>
      </dsp:txBody>
      <dsp:txXfrm>
        <a:off x="4926760" y="379927"/>
        <a:ext cx="2380596" cy="1697318"/>
      </dsp:txXfrm>
    </dsp:sp>
    <dsp:sp modelId="{07D79943-9EF2-4189-85A5-B89BD8A00CD6}">
      <dsp:nvSpPr>
        <dsp:cNvPr id="0" name=""/>
        <dsp:cNvSpPr/>
      </dsp:nvSpPr>
      <dsp:spPr>
        <a:xfrm>
          <a:off x="1632162" y="2515784"/>
          <a:ext cx="2814687" cy="188096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lvl="0" algn="l" defTabSz="488950">
            <a:lnSpc>
              <a:spcPct val="90000"/>
            </a:lnSpc>
            <a:spcBef>
              <a:spcPct val="0"/>
            </a:spcBef>
            <a:spcAft>
              <a:spcPct val="35000"/>
            </a:spcAft>
          </a:pPr>
          <a:r>
            <a:rPr lang="en-CA" sz="1000" b="1" kern="1200" dirty="0" smtClean="0">
              <a:solidFill>
                <a:schemeClr val="bg1">
                  <a:lumMod val="50000"/>
                </a:schemeClr>
              </a:solidFill>
              <a:latin typeface="+mn-lt"/>
            </a:rPr>
            <a:t>Opportunities</a:t>
          </a:r>
        </a:p>
        <a:p>
          <a:pPr lvl="0" algn="l" defTabSz="488950">
            <a:lnSpc>
              <a:spcPct val="90000"/>
            </a:lnSpc>
            <a:spcBef>
              <a:spcPct val="0"/>
            </a:spcBef>
            <a:spcAft>
              <a:spcPct val="35000"/>
            </a:spcAft>
          </a:pPr>
          <a:r>
            <a:rPr lang="en-CA" sz="1000" b="0" kern="1200" dirty="0" smtClean="0">
              <a:solidFill>
                <a:schemeClr val="bg1">
                  <a:lumMod val="65000"/>
                </a:schemeClr>
              </a:solidFill>
              <a:latin typeface="+mn-lt"/>
            </a:rPr>
            <a:t>1) Increase Partnership with the other Micronesian governments and NTOs</a:t>
          </a:r>
          <a:endParaRPr lang="en-US" sz="1000" b="0" kern="1200" dirty="0" smtClean="0">
            <a:solidFill>
              <a:schemeClr val="bg1">
                <a:lumMod val="65000"/>
              </a:schemeClr>
            </a:solidFill>
            <a:latin typeface="+mn-lt"/>
          </a:endParaRPr>
        </a:p>
        <a:p>
          <a:pPr lvl="0" algn="l" defTabSz="488950">
            <a:lnSpc>
              <a:spcPct val="90000"/>
            </a:lnSpc>
            <a:spcBef>
              <a:spcPct val="0"/>
            </a:spcBef>
            <a:spcAft>
              <a:spcPct val="35000"/>
            </a:spcAft>
          </a:pPr>
          <a:r>
            <a:rPr lang="en-CA" sz="1000" b="0" kern="1200" dirty="0" smtClean="0">
              <a:solidFill>
                <a:schemeClr val="bg1">
                  <a:lumMod val="65000"/>
                </a:schemeClr>
              </a:solidFill>
              <a:latin typeface="+mn-lt"/>
            </a:rPr>
            <a:t>2) Tourism Infrastructure</a:t>
          </a:r>
        </a:p>
        <a:p>
          <a:pPr lvl="0" algn="l" defTabSz="488950">
            <a:lnSpc>
              <a:spcPct val="90000"/>
            </a:lnSpc>
            <a:spcBef>
              <a:spcPct val="0"/>
            </a:spcBef>
            <a:spcAft>
              <a:spcPct val="35000"/>
            </a:spcAft>
          </a:pPr>
          <a:r>
            <a:rPr lang="en-CA" sz="1000" b="0" kern="1200" dirty="0" smtClean="0">
              <a:solidFill>
                <a:schemeClr val="bg1">
                  <a:lumMod val="65000"/>
                </a:schemeClr>
              </a:solidFill>
              <a:latin typeface="+mn-lt"/>
            </a:rPr>
            <a:t>3) Collaboration &amp; Economic Development</a:t>
          </a:r>
        </a:p>
        <a:p>
          <a:pPr lvl="0" algn="l" defTabSz="488950">
            <a:lnSpc>
              <a:spcPct val="90000"/>
            </a:lnSpc>
            <a:spcBef>
              <a:spcPct val="0"/>
            </a:spcBef>
            <a:spcAft>
              <a:spcPct val="35000"/>
            </a:spcAft>
          </a:pPr>
          <a:r>
            <a:rPr lang="en-US" sz="1000" b="0" kern="1200" dirty="0" smtClean="0">
              <a:solidFill>
                <a:schemeClr val="bg1">
                  <a:lumMod val="65000"/>
                </a:schemeClr>
              </a:solidFill>
              <a:latin typeface="+mn-lt"/>
            </a:rPr>
            <a:t>4) Superior Brand &amp; Exposure</a:t>
          </a:r>
        </a:p>
        <a:p>
          <a:pPr lvl="0" algn="l" defTabSz="488950">
            <a:lnSpc>
              <a:spcPct val="90000"/>
            </a:lnSpc>
            <a:spcBef>
              <a:spcPct val="0"/>
            </a:spcBef>
            <a:spcAft>
              <a:spcPct val="35000"/>
            </a:spcAft>
          </a:pPr>
          <a:r>
            <a:rPr lang="en-US" sz="1000" b="0" kern="1200" dirty="0" smtClean="0">
              <a:solidFill>
                <a:schemeClr val="bg1">
                  <a:lumMod val="65000"/>
                </a:schemeClr>
              </a:solidFill>
              <a:latin typeface="+mn-lt"/>
            </a:rPr>
            <a:t>5)</a:t>
          </a:r>
          <a:r>
            <a:rPr lang="en-CA" sz="1000" b="0" kern="1200" dirty="0" smtClean="0">
              <a:solidFill>
                <a:schemeClr val="bg1">
                  <a:lumMod val="65000"/>
                </a:schemeClr>
              </a:solidFill>
              <a:latin typeface="+mn-lt"/>
            </a:rPr>
            <a:t> First to Market</a:t>
          </a:r>
          <a:endParaRPr lang="en-CA" sz="1000" b="0" kern="1200" dirty="0">
            <a:solidFill>
              <a:schemeClr val="bg1">
                <a:lumMod val="50000"/>
              </a:schemeClr>
            </a:solidFill>
            <a:latin typeface="+mn-lt"/>
          </a:endParaRPr>
        </a:p>
        <a:p>
          <a:pPr marL="57150" lvl="1" indent="0" algn="l" defTabSz="488950">
            <a:lnSpc>
              <a:spcPct val="90000"/>
            </a:lnSpc>
            <a:spcBef>
              <a:spcPct val="0"/>
            </a:spcBef>
            <a:spcAft>
              <a:spcPct val="15000"/>
            </a:spcAft>
            <a:buChar char="••"/>
          </a:pPr>
          <a:endParaRPr lang="en-CA" sz="1000" b="0" kern="1200" dirty="0" smtClean="0">
            <a:solidFill>
              <a:schemeClr val="bg1">
                <a:lumMod val="50000"/>
              </a:schemeClr>
            </a:solidFill>
            <a:latin typeface="+mn-lt"/>
          </a:endParaRPr>
        </a:p>
        <a:p>
          <a:pPr marL="57150" lvl="1" indent="0" algn="l" defTabSz="488950">
            <a:lnSpc>
              <a:spcPct val="90000"/>
            </a:lnSpc>
            <a:spcBef>
              <a:spcPct val="0"/>
            </a:spcBef>
            <a:spcAft>
              <a:spcPct val="15000"/>
            </a:spcAft>
            <a:buChar char="••"/>
          </a:pPr>
          <a:endParaRPr lang="en-CA" sz="1000" kern="1200" dirty="0">
            <a:solidFill>
              <a:schemeClr val="bg1">
                <a:lumMod val="50000"/>
              </a:schemeClr>
            </a:solidFill>
            <a:latin typeface="+mn-lt"/>
          </a:endParaRPr>
        </a:p>
      </dsp:txBody>
      <dsp:txXfrm>
        <a:off x="1723983" y="2607605"/>
        <a:ext cx="2631045" cy="1697318"/>
      </dsp:txXfrm>
    </dsp:sp>
    <dsp:sp modelId="{EBD0DCBF-56E8-422C-9A49-7D6CF3B5D803}">
      <dsp:nvSpPr>
        <dsp:cNvPr id="0" name=""/>
        <dsp:cNvSpPr/>
      </dsp:nvSpPr>
      <dsp:spPr>
        <a:xfrm>
          <a:off x="4851445" y="2515784"/>
          <a:ext cx="2691748" cy="188096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lvl="0" algn="l" defTabSz="488950">
            <a:lnSpc>
              <a:spcPct val="90000"/>
            </a:lnSpc>
            <a:spcBef>
              <a:spcPct val="0"/>
            </a:spcBef>
            <a:spcAft>
              <a:spcPct val="35000"/>
            </a:spcAft>
          </a:pPr>
          <a:r>
            <a:rPr lang="en-CA" sz="1000" b="1" kern="1200" dirty="0" smtClean="0">
              <a:solidFill>
                <a:schemeClr val="bg1">
                  <a:lumMod val="85000"/>
                </a:schemeClr>
              </a:solidFill>
              <a:latin typeface="+mn-lt"/>
            </a:rPr>
            <a:t>Threats</a:t>
          </a:r>
        </a:p>
        <a:p>
          <a:pPr lvl="0" algn="l" defTabSz="488950">
            <a:lnSpc>
              <a:spcPct val="90000"/>
            </a:lnSpc>
            <a:spcBef>
              <a:spcPct val="0"/>
            </a:spcBef>
            <a:spcAft>
              <a:spcPct val="35000"/>
            </a:spcAft>
          </a:pPr>
          <a:r>
            <a:rPr lang="en-CA" sz="1000" b="1" kern="1200" dirty="0" smtClean="0">
              <a:solidFill>
                <a:schemeClr val="bg1">
                  <a:lumMod val="85000"/>
                </a:schemeClr>
              </a:solidFill>
              <a:latin typeface="+mn-lt"/>
            </a:rPr>
            <a:t>1) Limited Funding &amp; Capital Investment</a:t>
          </a:r>
        </a:p>
        <a:p>
          <a:pPr lvl="0" algn="l" defTabSz="488950">
            <a:lnSpc>
              <a:spcPct val="90000"/>
            </a:lnSpc>
            <a:spcBef>
              <a:spcPct val="0"/>
            </a:spcBef>
            <a:spcAft>
              <a:spcPct val="35000"/>
            </a:spcAft>
          </a:pPr>
          <a:r>
            <a:rPr lang="en-CA" sz="1000" b="1" kern="1200" dirty="0" smtClean="0">
              <a:solidFill>
                <a:schemeClr val="bg1">
                  <a:lumMod val="85000"/>
                </a:schemeClr>
              </a:solidFill>
              <a:latin typeface="+mn-lt"/>
            </a:rPr>
            <a:t>2) Limited Governance</a:t>
          </a:r>
        </a:p>
        <a:p>
          <a:pPr lvl="0" algn="l" defTabSz="488950">
            <a:lnSpc>
              <a:spcPct val="90000"/>
            </a:lnSpc>
            <a:spcBef>
              <a:spcPct val="0"/>
            </a:spcBef>
            <a:spcAft>
              <a:spcPct val="35000"/>
            </a:spcAft>
          </a:pPr>
          <a:r>
            <a:rPr lang="en-CA" sz="1000" b="1" kern="1200" dirty="0" smtClean="0">
              <a:solidFill>
                <a:schemeClr val="bg1">
                  <a:lumMod val="85000"/>
                </a:schemeClr>
              </a:solidFill>
              <a:latin typeface="+mn-lt"/>
            </a:rPr>
            <a:t>3) Environment Regulations</a:t>
          </a:r>
        </a:p>
        <a:p>
          <a:pPr lvl="0" algn="l" defTabSz="488950">
            <a:lnSpc>
              <a:spcPct val="90000"/>
            </a:lnSpc>
            <a:spcBef>
              <a:spcPct val="0"/>
            </a:spcBef>
            <a:spcAft>
              <a:spcPct val="35000"/>
            </a:spcAft>
          </a:pPr>
          <a:r>
            <a:rPr lang="en-CA" sz="1000" b="1" kern="1200" dirty="0" smtClean="0">
              <a:solidFill>
                <a:schemeClr val="bg1">
                  <a:lumMod val="85000"/>
                </a:schemeClr>
              </a:solidFill>
              <a:latin typeface="+mn-lt"/>
            </a:rPr>
            <a:t>4) Geo-Political Issues</a:t>
          </a:r>
          <a:endParaRPr lang="en-CA" sz="1000" b="1" kern="1200" dirty="0">
            <a:solidFill>
              <a:schemeClr val="bg1">
                <a:lumMod val="85000"/>
              </a:schemeClr>
            </a:solidFill>
            <a:latin typeface="+mn-lt"/>
          </a:endParaRPr>
        </a:p>
        <a:p>
          <a:pPr marL="57150" lvl="1" indent="0" algn="l" defTabSz="488950">
            <a:lnSpc>
              <a:spcPct val="90000"/>
            </a:lnSpc>
            <a:spcBef>
              <a:spcPct val="0"/>
            </a:spcBef>
            <a:spcAft>
              <a:spcPct val="15000"/>
            </a:spcAft>
            <a:buChar char="••"/>
          </a:pPr>
          <a:endParaRPr lang="en-CA" sz="1000" kern="1200" dirty="0">
            <a:solidFill>
              <a:schemeClr val="bg1">
                <a:lumMod val="85000"/>
              </a:schemeClr>
            </a:solidFill>
            <a:latin typeface="+mn-lt"/>
          </a:endParaRPr>
        </a:p>
        <a:p>
          <a:pPr marL="57150" lvl="1" indent="0" algn="l" defTabSz="488950">
            <a:lnSpc>
              <a:spcPct val="90000"/>
            </a:lnSpc>
            <a:spcBef>
              <a:spcPct val="0"/>
            </a:spcBef>
            <a:spcAft>
              <a:spcPct val="15000"/>
            </a:spcAft>
            <a:buChar char="••"/>
          </a:pPr>
          <a:endParaRPr lang="en-CA" sz="1000" kern="1200" dirty="0">
            <a:solidFill>
              <a:schemeClr val="bg1">
                <a:lumMod val="85000"/>
              </a:schemeClr>
            </a:solidFill>
            <a:latin typeface="+mn-lt"/>
          </a:endParaRPr>
        </a:p>
      </dsp:txBody>
      <dsp:txXfrm>
        <a:off x="4943266" y="2607605"/>
        <a:ext cx="2508106" cy="16973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D3777-FA46-4FBF-96D3-0FE5461D52EA}">
      <dsp:nvSpPr>
        <dsp:cNvPr id="0" name=""/>
        <dsp:cNvSpPr/>
      </dsp:nvSpPr>
      <dsp:spPr>
        <a:xfrm>
          <a:off x="1255185" y="0"/>
          <a:ext cx="6778464" cy="4702401"/>
        </a:xfrm>
        <a:prstGeom prst="quadArrow">
          <a:avLst>
            <a:gd name="adj1" fmla="val 2000"/>
            <a:gd name="adj2" fmla="val 4000"/>
            <a:gd name="adj3" fmla="val 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8C02DE-D861-46C7-ABBE-5D4AD38BD6FC}">
      <dsp:nvSpPr>
        <dsp:cNvPr id="0" name=""/>
        <dsp:cNvSpPr/>
      </dsp:nvSpPr>
      <dsp:spPr>
        <a:xfrm>
          <a:off x="1648941" y="288106"/>
          <a:ext cx="2797909" cy="188096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CA" sz="1000" b="1" kern="1200" dirty="0" smtClean="0">
              <a:solidFill>
                <a:schemeClr val="bg1">
                  <a:lumMod val="85000"/>
                </a:schemeClr>
              </a:solidFill>
              <a:latin typeface="+mn-lt"/>
            </a:rPr>
            <a:t>Strengths</a:t>
          </a:r>
        </a:p>
        <a:p>
          <a:pPr lvl="0" algn="l" defTabSz="444500">
            <a:lnSpc>
              <a:spcPct val="90000"/>
            </a:lnSpc>
            <a:spcBef>
              <a:spcPct val="0"/>
            </a:spcBef>
            <a:spcAft>
              <a:spcPct val="35000"/>
            </a:spcAft>
          </a:pPr>
          <a:r>
            <a:rPr lang="en-CA" sz="1000" b="0" kern="1200" dirty="0" smtClean="0">
              <a:solidFill>
                <a:schemeClr val="bg1">
                  <a:lumMod val="85000"/>
                </a:schemeClr>
              </a:solidFill>
              <a:latin typeface="+mn-lt"/>
            </a:rPr>
            <a:t>1)</a:t>
          </a:r>
          <a:r>
            <a:rPr lang="en-US" sz="1000" b="0" kern="1200" dirty="0" smtClean="0">
              <a:solidFill>
                <a:schemeClr val="bg1">
                  <a:lumMod val="85000"/>
                </a:schemeClr>
              </a:solidFill>
              <a:latin typeface="+mn-lt"/>
            </a:rPr>
            <a:t> Unique, Natural Experiences &amp; Attractions</a:t>
          </a:r>
        </a:p>
        <a:p>
          <a:pPr lvl="0" algn="l" defTabSz="444500">
            <a:lnSpc>
              <a:spcPct val="90000"/>
            </a:lnSpc>
            <a:spcBef>
              <a:spcPct val="0"/>
            </a:spcBef>
            <a:spcAft>
              <a:spcPct val="35000"/>
            </a:spcAft>
          </a:pPr>
          <a:r>
            <a:rPr lang="en-CA" sz="1000" b="0" kern="1200" dirty="0" smtClean="0">
              <a:solidFill>
                <a:schemeClr val="bg1">
                  <a:lumMod val="85000"/>
                </a:schemeClr>
              </a:solidFill>
              <a:latin typeface="+mn-lt"/>
            </a:rPr>
            <a:t>2)</a:t>
          </a:r>
          <a:r>
            <a:rPr lang="en-US" sz="1000" b="0" kern="1200" dirty="0" smtClean="0">
              <a:solidFill>
                <a:schemeClr val="bg1">
                  <a:lumMod val="85000"/>
                </a:schemeClr>
              </a:solidFill>
              <a:latin typeface="+mn-lt"/>
            </a:rPr>
            <a:t> Multicultural Diversity &amp;History</a:t>
          </a:r>
        </a:p>
        <a:p>
          <a:pPr lvl="0" algn="l" defTabSz="444500">
            <a:lnSpc>
              <a:spcPct val="90000"/>
            </a:lnSpc>
            <a:spcBef>
              <a:spcPct val="0"/>
            </a:spcBef>
            <a:spcAft>
              <a:spcPct val="35000"/>
            </a:spcAft>
          </a:pPr>
          <a:r>
            <a:rPr lang="en-CA" sz="1000" b="0" kern="1200" dirty="0" smtClean="0">
              <a:solidFill>
                <a:schemeClr val="bg1">
                  <a:lumMod val="85000"/>
                </a:schemeClr>
              </a:solidFill>
              <a:latin typeface="+mn-lt"/>
            </a:rPr>
            <a:t>3) Community Support &amp; Engagement</a:t>
          </a:r>
        </a:p>
        <a:p>
          <a:pPr lvl="0" algn="l" defTabSz="444500">
            <a:lnSpc>
              <a:spcPct val="90000"/>
            </a:lnSpc>
            <a:spcBef>
              <a:spcPct val="0"/>
            </a:spcBef>
            <a:spcAft>
              <a:spcPct val="35000"/>
            </a:spcAft>
          </a:pPr>
          <a:r>
            <a:rPr lang="en-CA" sz="1000" b="0" kern="1200" dirty="0" smtClean="0">
              <a:solidFill>
                <a:schemeClr val="bg1">
                  <a:lumMod val="85000"/>
                </a:schemeClr>
              </a:solidFill>
              <a:latin typeface="+mn-lt"/>
            </a:rPr>
            <a:t>4) Strong Soft Infrastructure Foundation</a:t>
          </a:r>
        </a:p>
        <a:p>
          <a:pPr lvl="0" algn="l" defTabSz="444500">
            <a:lnSpc>
              <a:spcPct val="90000"/>
            </a:lnSpc>
            <a:spcBef>
              <a:spcPct val="0"/>
            </a:spcBef>
            <a:spcAft>
              <a:spcPct val="35000"/>
            </a:spcAft>
          </a:pPr>
          <a:r>
            <a:rPr lang="en-CA" sz="1000" b="0" kern="1200" dirty="0" smtClean="0">
              <a:solidFill>
                <a:schemeClr val="bg1">
                  <a:lumMod val="85000"/>
                </a:schemeClr>
              </a:solidFill>
              <a:latin typeface="+mn-lt"/>
            </a:rPr>
            <a:t>5) </a:t>
          </a:r>
          <a:r>
            <a:rPr lang="en-US" sz="1000" b="0" kern="1200" dirty="0" smtClean="0">
              <a:solidFill>
                <a:schemeClr val="bg1">
                  <a:lumMod val="85000"/>
                </a:schemeClr>
              </a:solidFill>
              <a:latin typeface="+mn-lt"/>
            </a:rPr>
            <a:t>People are Proud, Warm &amp; Welcoming</a:t>
          </a:r>
        </a:p>
        <a:p>
          <a:pPr lvl="0" algn="l" defTabSz="444500">
            <a:lnSpc>
              <a:spcPct val="90000"/>
            </a:lnSpc>
            <a:spcBef>
              <a:spcPct val="0"/>
            </a:spcBef>
            <a:spcAft>
              <a:spcPct val="35000"/>
            </a:spcAft>
          </a:pPr>
          <a:r>
            <a:rPr lang="en-CA" sz="1000" b="0" kern="1200" dirty="0" smtClean="0">
              <a:solidFill>
                <a:schemeClr val="bg1">
                  <a:lumMod val="85000"/>
                </a:schemeClr>
              </a:solidFill>
              <a:latin typeface="+mn-lt"/>
            </a:rPr>
            <a:t>6) Guam is Poised for Growth</a:t>
          </a:r>
        </a:p>
        <a:p>
          <a:pPr lvl="0" algn="l" defTabSz="444500">
            <a:lnSpc>
              <a:spcPct val="90000"/>
            </a:lnSpc>
            <a:spcBef>
              <a:spcPct val="0"/>
            </a:spcBef>
            <a:spcAft>
              <a:spcPct val="35000"/>
            </a:spcAft>
          </a:pPr>
          <a:r>
            <a:rPr lang="en-CA" sz="1000" b="0" kern="1200" dirty="0" smtClean="0">
              <a:solidFill>
                <a:schemeClr val="bg1">
                  <a:lumMod val="85000"/>
                </a:schemeClr>
              </a:solidFill>
              <a:latin typeface="+mn-lt"/>
            </a:rPr>
            <a:t>7) Positive Sense of Security</a:t>
          </a:r>
          <a:endParaRPr lang="en-CA" sz="1000" b="1" kern="1200" dirty="0">
            <a:solidFill>
              <a:schemeClr val="bg1">
                <a:lumMod val="85000"/>
              </a:schemeClr>
            </a:solidFill>
            <a:latin typeface="+mn-lt"/>
          </a:endParaRPr>
        </a:p>
        <a:p>
          <a:pPr marL="57150" lvl="1" indent="-57150" algn="l" defTabSz="444500">
            <a:lnSpc>
              <a:spcPct val="90000"/>
            </a:lnSpc>
            <a:spcBef>
              <a:spcPct val="0"/>
            </a:spcBef>
            <a:spcAft>
              <a:spcPct val="15000"/>
            </a:spcAft>
            <a:buChar char="••"/>
          </a:pPr>
          <a:endParaRPr lang="en-CA" sz="1000" kern="1200" dirty="0" smtClean="0">
            <a:solidFill>
              <a:schemeClr val="bg1">
                <a:lumMod val="85000"/>
              </a:schemeClr>
            </a:solidFill>
            <a:latin typeface="+mn-lt"/>
          </a:endParaRPr>
        </a:p>
        <a:p>
          <a:pPr marL="57150" lvl="1" indent="-57150" algn="l" defTabSz="444500">
            <a:lnSpc>
              <a:spcPct val="90000"/>
            </a:lnSpc>
            <a:spcBef>
              <a:spcPct val="0"/>
            </a:spcBef>
            <a:spcAft>
              <a:spcPct val="15000"/>
            </a:spcAft>
            <a:buChar char="••"/>
          </a:pPr>
          <a:endParaRPr lang="en-CA" sz="1000" kern="1200" dirty="0">
            <a:solidFill>
              <a:schemeClr val="bg1">
                <a:lumMod val="85000"/>
              </a:schemeClr>
            </a:solidFill>
            <a:latin typeface="+mn-lt"/>
          </a:endParaRPr>
        </a:p>
      </dsp:txBody>
      <dsp:txXfrm>
        <a:off x="1740762" y="379927"/>
        <a:ext cx="2614267" cy="1697318"/>
      </dsp:txXfrm>
    </dsp:sp>
    <dsp:sp modelId="{7ECD207A-E665-4401-94A7-8868E2258F57}">
      <dsp:nvSpPr>
        <dsp:cNvPr id="0" name=""/>
        <dsp:cNvSpPr/>
      </dsp:nvSpPr>
      <dsp:spPr>
        <a:xfrm>
          <a:off x="4834939" y="288106"/>
          <a:ext cx="2564238" cy="188096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88950">
            <a:lnSpc>
              <a:spcPct val="90000"/>
            </a:lnSpc>
            <a:spcBef>
              <a:spcPct val="0"/>
            </a:spcBef>
            <a:spcAft>
              <a:spcPct val="35000"/>
            </a:spcAft>
          </a:pPr>
          <a:r>
            <a:rPr lang="en-CA" sz="1000" b="1" kern="1200" dirty="0" smtClean="0">
              <a:solidFill>
                <a:schemeClr val="bg1">
                  <a:lumMod val="50000"/>
                </a:schemeClr>
              </a:solidFill>
              <a:latin typeface="+mn-lt"/>
            </a:rPr>
            <a:t>Weaknesses</a:t>
          </a:r>
          <a:endParaRPr lang="en-CA" sz="1000" b="0" kern="1200" dirty="0" smtClean="0">
            <a:solidFill>
              <a:schemeClr val="bg1">
                <a:lumMod val="50000"/>
              </a:schemeClr>
            </a:solidFill>
            <a:latin typeface="+mn-lt"/>
          </a:endParaRPr>
        </a:p>
        <a:p>
          <a:pPr lvl="0" algn="l" defTabSz="488950">
            <a:lnSpc>
              <a:spcPct val="90000"/>
            </a:lnSpc>
            <a:spcBef>
              <a:spcPct val="0"/>
            </a:spcBef>
            <a:spcAft>
              <a:spcPct val="35000"/>
            </a:spcAft>
          </a:pPr>
          <a:r>
            <a:rPr lang="en-US" sz="1000" b="0" kern="1200" dirty="0" smtClean="0">
              <a:solidFill>
                <a:srgbClr val="A7A7A7"/>
              </a:solidFill>
              <a:latin typeface="+mn-lt"/>
            </a:rPr>
            <a:t>1) Hard Infrastructure</a:t>
          </a:r>
        </a:p>
        <a:p>
          <a:pPr lvl="0" algn="l" defTabSz="488950">
            <a:lnSpc>
              <a:spcPct val="90000"/>
            </a:lnSpc>
            <a:spcBef>
              <a:spcPct val="0"/>
            </a:spcBef>
            <a:spcAft>
              <a:spcPct val="35000"/>
            </a:spcAft>
          </a:pPr>
          <a:r>
            <a:rPr lang="en-US" sz="1000" b="0" kern="1200" dirty="0" smtClean="0">
              <a:solidFill>
                <a:srgbClr val="A7A7A7"/>
              </a:solidFill>
              <a:latin typeface="+mn-lt"/>
            </a:rPr>
            <a:t>2) Sufficient Market-Ready Tourism Product</a:t>
          </a:r>
        </a:p>
        <a:p>
          <a:pPr lvl="0" algn="l" defTabSz="488950">
            <a:lnSpc>
              <a:spcPct val="90000"/>
            </a:lnSpc>
            <a:spcBef>
              <a:spcPct val="0"/>
            </a:spcBef>
            <a:spcAft>
              <a:spcPct val="35000"/>
            </a:spcAft>
          </a:pPr>
          <a:r>
            <a:rPr lang="en-US" sz="1000" b="0" kern="1200" dirty="0" smtClean="0">
              <a:solidFill>
                <a:srgbClr val="A7A7A7"/>
              </a:solidFill>
              <a:latin typeface="+mn-lt"/>
            </a:rPr>
            <a:t>3) Transportation &amp; Accessibility </a:t>
          </a:r>
        </a:p>
        <a:p>
          <a:pPr lvl="0" algn="l" defTabSz="488950">
            <a:lnSpc>
              <a:spcPct val="90000"/>
            </a:lnSpc>
            <a:spcBef>
              <a:spcPct val="0"/>
            </a:spcBef>
            <a:spcAft>
              <a:spcPct val="35000"/>
            </a:spcAft>
          </a:pPr>
          <a:r>
            <a:rPr lang="en-US" sz="1000" b="0" kern="1200" dirty="0" smtClean="0">
              <a:solidFill>
                <a:srgbClr val="A7A7A7"/>
              </a:solidFill>
              <a:latin typeface="+mn-lt"/>
            </a:rPr>
            <a:t>4) Myriad Customs &amp; Immigration Policies</a:t>
          </a:r>
          <a:endParaRPr lang="en-CA" sz="1000" b="0" kern="1200" dirty="0">
            <a:solidFill>
              <a:schemeClr val="bg1">
                <a:lumMod val="50000"/>
              </a:schemeClr>
            </a:solidFill>
            <a:latin typeface="+mn-lt"/>
          </a:endParaRPr>
        </a:p>
      </dsp:txBody>
      <dsp:txXfrm>
        <a:off x="4926760" y="379927"/>
        <a:ext cx="2380596" cy="1697318"/>
      </dsp:txXfrm>
    </dsp:sp>
    <dsp:sp modelId="{07D79943-9EF2-4189-85A5-B89BD8A00CD6}">
      <dsp:nvSpPr>
        <dsp:cNvPr id="0" name=""/>
        <dsp:cNvSpPr/>
      </dsp:nvSpPr>
      <dsp:spPr>
        <a:xfrm>
          <a:off x="1632162" y="2515784"/>
          <a:ext cx="2814687" cy="188096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lvl="0" algn="l" defTabSz="488950">
            <a:lnSpc>
              <a:spcPct val="90000"/>
            </a:lnSpc>
            <a:spcBef>
              <a:spcPct val="0"/>
            </a:spcBef>
            <a:spcAft>
              <a:spcPct val="35000"/>
            </a:spcAft>
          </a:pPr>
          <a:r>
            <a:rPr lang="en-CA" sz="1000" b="1" kern="1200" dirty="0" smtClean="0">
              <a:solidFill>
                <a:schemeClr val="bg1">
                  <a:lumMod val="50000"/>
                </a:schemeClr>
              </a:solidFill>
              <a:latin typeface="+mn-lt"/>
            </a:rPr>
            <a:t>Opportunities</a:t>
          </a:r>
        </a:p>
        <a:p>
          <a:pPr lvl="0" algn="l" defTabSz="488950">
            <a:lnSpc>
              <a:spcPct val="90000"/>
            </a:lnSpc>
            <a:spcBef>
              <a:spcPct val="0"/>
            </a:spcBef>
            <a:spcAft>
              <a:spcPct val="35000"/>
            </a:spcAft>
          </a:pPr>
          <a:r>
            <a:rPr lang="en-CA" sz="1000" b="0" kern="1200" dirty="0" smtClean="0">
              <a:solidFill>
                <a:schemeClr val="bg1">
                  <a:lumMod val="65000"/>
                </a:schemeClr>
              </a:solidFill>
              <a:latin typeface="+mn-lt"/>
            </a:rPr>
            <a:t>1) Increase Partnership with other Micronesian governments and NTOs</a:t>
          </a:r>
          <a:endParaRPr lang="en-US" sz="1000" b="0" kern="1200" dirty="0" smtClean="0">
            <a:solidFill>
              <a:schemeClr val="bg1">
                <a:lumMod val="65000"/>
              </a:schemeClr>
            </a:solidFill>
            <a:latin typeface="+mn-lt"/>
          </a:endParaRPr>
        </a:p>
        <a:p>
          <a:pPr lvl="0" algn="l" defTabSz="488950">
            <a:lnSpc>
              <a:spcPct val="90000"/>
            </a:lnSpc>
            <a:spcBef>
              <a:spcPct val="0"/>
            </a:spcBef>
            <a:spcAft>
              <a:spcPct val="35000"/>
            </a:spcAft>
          </a:pPr>
          <a:r>
            <a:rPr lang="en-CA" sz="1000" b="0" kern="1200" dirty="0" smtClean="0">
              <a:solidFill>
                <a:schemeClr val="bg1">
                  <a:lumMod val="65000"/>
                </a:schemeClr>
              </a:solidFill>
              <a:latin typeface="+mn-lt"/>
            </a:rPr>
            <a:t>2) Tourism Infrastructure</a:t>
          </a:r>
        </a:p>
        <a:p>
          <a:pPr lvl="0" algn="l" defTabSz="488950">
            <a:lnSpc>
              <a:spcPct val="90000"/>
            </a:lnSpc>
            <a:spcBef>
              <a:spcPct val="0"/>
            </a:spcBef>
            <a:spcAft>
              <a:spcPct val="35000"/>
            </a:spcAft>
          </a:pPr>
          <a:r>
            <a:rPr lang="en-CA" sz="1000" b="0" kern="1200" dirty="0" smtClean="0">
              <a:solidFill>
                <a:schemeClr val="bg1">
                  <a:lumMod val="65000"/>
                </a:schemeClr>
              </a:solidFill>
              <a:latin typeface="+mn-lt"/>
            </a:rPr>
            <a:t>3) Collaboration &amp; Economic Development</a:t>
          </a:r>
        </a:p>
        <a:p>
          <a:pPr lvl="0" algn="l" defTabSz="488950">
            <a:lnSpc>
              <a:spcPct val="90000"/>
            </a:lnSpc>
            <a:spcBef>
              <a:spcPct val="0"/>
            </a:spcBef>
            <a:spcAft>
              <a:spcPct val="35000"/>
            </a:spcAft>
          </a:pPr>
          <a:r>
            <a:rPr lang="en-US" sz="1000" b="0" kern="1200" dirty="0" smtClean="0">
              <a:solidFill>
                <a:schemeClr val="bg1">
                  <a:lumMod val="65000"/>
                </a:schemeClr>
              </a:solidFill>
              <a:latin typeface="+mn-lt"/>
            </a:rPr>
            <a:t>4) Superior Brand &amp; Exposure</a:t>
          </a:r>
        </a:p>
        <a:p>
          <a:pPr lvl="0" algn="l" defTabSz="488950">
            <a:lnSpc>
              <a:spcPct val="90000"/>
            </a:lnSpc>
            <a:spcBef>
              <a:spcPct val="0"/>
            </a:spcBef>
            <a:spcAft>
              <a:spcPct val="35000"/>
            </a:spcAft>
          </a:pPr>
          <a:r>
            <a:rPr lang="en-US" sz="1000" b="0" kern="1200" dirty="0" smtClean="0">
              <a:solidFill>
                <a:schemeClr val="bg1">
                  <a:lumMod val="65000"/>
                </a:schemeClr>
              </a:solidFill>
              <a:latin typeface="+mn-lt"/>
            </a:rPr>
            <a:t>5)</a:t>
          </a:r>
          <a:r>
            <a:rPr lang="en-CA" sz="1000" b="0" kern="1200" dirty="0" smtClean="0">
              <a:solidFill>
                <a:schemeClr val="bg1">
                  <a:lumMod val="65000"/>
                </a:schemeClr>
              </a:solidFill>
              <a:latin typeface="+mn-lt"/>
            </a:rPr>
            <a:t> First to Market</a:t>
          </a:r>
          <a:endParaRPr lang="en-CA" sz="1000" b="0" kern="1200" dirty="0">
            <a:solidFill>
              <a:schemeClr val="bg1">
                <a:lumMod val="50000"/>
              </a:schemeClr>
            </a:solidFill>
            <a:latin typeface="+mn-lt"/>
          </a:endParaRPr>
        </a:p>
        <a:p>
          <a:pPr marL="57150" lvl="1" indent="0" algn="l" defTabSz="488950">
            <a:lnSpc>
              <a:spcPct val="90000"/>
            </a:lnSpc>
            <a:spcBef>
              <a:spcPct val="0"/>
            </a:spcBef>
            <a:spcAft>
              <a:spcPct val="15000"/>
            </a:spcAft>
            <a:buChar char="••"/>
          </a:pPr>
          <a:endParaRPr lang="en-CA" sz="1000" b="0" kern="1200" dirty="0" smtClean="0">
            <a:solidFill>
              <a:schemeClr val="bg1">
                <a:lumMod val="50000"/>
              </a:schemeClr>
            </a:solidFill>
            <a:latin typeface="+mn-lt"/>
          </a:endParaRPr>
        </a:p>
        <a:p>
          <a:pPr marL="57150" lvl="1" indent="0" algn="l" defTabSz="488950">
            <a:lnSpc>
              <a:spcPct val="90000"/>
            </a:lnSpc>
            <a:spcBef>
              <a:spcPct val="0"/>
            </a:spcBef>
            <a:spcAft>
              <a:spcPct val="15000"/>
            </a:spcAft>
            <a:buChar char="••"/>
          </a:pPr>
          <a:endParaRPr lang="en-CA" sz="1000" kern="1200" dirty="0">
            <a:solidFill>
              <a:schemeClr val="bg1">
                <a:lumMod val="50000"/>
              </a:schemeClr>
            </a:solidFill>
            <a:latin typeface="+mn-lt"/>
          </a:endParaRPr>
        </a:p>
      </dsp:txBody>
      <dsp:txXfrm>
        <a:off x="1723983" y="2607605"/>
        <a:ext cx="2631045" cy="1697318"/>
      </dsp:txXfrm>
    </dsp:sp>
    <dsp:sp modelId="{EBD0DCBF-56E8-422C-9A49-7D6CF3B5D803}">
      <dsp:nvSpPr>
        <dsp:cNvPr id="0" name=""/>
        <dsp:cNvSpPr/>
      </dsp:nvSpPr>
      <dsp:spPr>
        <a:xfrm>
          <a:off x="4851445" y="2515784"/>
          <a:ext cx="2691748" cy="188096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lvl="0" algn="l" defTabSz="488950">
            <a:lnSpc>
              <a:spcPct val="90000"/>
            </a:lnSpc>
            <a:spcBef>
              <a:spcPct val="0"/>
            </a:spcBef>
            <a:spcAft>
              <a:spcPct val="35000"/>
            </a:spcAft>
          </a:pPr>
          <a:r>
            <a:rPr lang="en-CA" sz="1000" b="1" kern="1200" dirty="0" smtClean="0">
              <a:solidFill>
                <a:schemeClr val="bg1">
                  <a:lumMod val="85000"/>
                </a:schemeClr>
              </a:solidFill>
              <a:latin typeface="+mn-lt"/>
            </a:rPr>
            <a:t>Threats</a:t>
          </a:r>
        </a:p>
        <a:p>
          <a:pPr lvl="0" algn="l" defTabSz="488950">
            <a:lnSpc>
              <a:spcPct val="90000"/>
            </a:lnSpc>
            <a:spcBef>
              <a:spcPct val="0"/>
            </a:spcBef>
            <a:spcAft>
              <a:spcPct val="35000"/>
            </a:spcAft>
          </a:pPr>
          <a:r>
            <a:rPr lang="en-CA" sz="1000" b="1" kern="1200" dirty="0" smtClean="0">
              <a:solidFill>
                <a:schemeClr val="bg1">
                  <a:lumMod val="85000"/>
                </a:schemeClr>
              </a:solidFill>
              <a:latin typeface="+mn-lt"/>
            </a:rPr>
            <a:t>1) Limited Funding &amp; Capital Investment</a:t>
          </a:r>
        </a:p>
        <a:p>
          <a:pPr lvl="0" algn="l" defTabSz="488950">
            <a:lnSpc>
              <a:spcPct val="90000"/>
            </a:lnSpc>
            <a:spcBef>
              <a:spcPct val="0"/>
            </a:spcBef>
            <a:spcAft>
              <a:spcPct val="35000"/>
            </a:spcAft>
          </a:pPr>
          <a:r>
            <a:rPr lang="en-CA" sz="1000" b="1" kern="1200" dirty="0" smtClean="0">
              <a:solidFill>
                <a:schemeClr val="bg1">
                  <a:lumMod val="85000"/>
                </a:schemeClr>
              </a:solidFill>
              <a:latin typeface="+mn-lt"/>
            </a:rPr>
            <a:t>2) Limited Governance</a:t>
          </a:r>
        </a:p>
        <a:p>
          <a:pPr lvl="0" algn="l" defTabSz="488950">
            <a:lnSpc>
              <a:spcPct val="90000"/>
            </a:lnSpc>
            <a:spcBef>
              <a:spcPct val="0"/>
            </a:spcBef>
            <a:spcAft>
              <a:spcPct val="35000"/>
            </a:spcAft>
          </a:pPr>
          <a:r>
            <a:rPr lang="en-CA" sz="1000" b="1" kern="1200" dirty="0" smtClean="0">
              <a:solidFill>
                <a:schemeClr val="bg1">
                  <a:lumMod val="85000"/>
                </a:schemeClr>
              </a:solidFill>
              <a:latin typeface="+mn-lt"/>
            </a:rPr>
            <a:t>3) Environment Regulations</a:t>
          </a:r>
        </a:p>
        <a:p>
          <a:pPr lvl="0" algn="l" defTabSz="488950">
            <a:lnSpc>
              <a:spcPct val="90000"/>
            </a:lnSpc>
            <a:spcBef>
              <a:spcPct val="0"/>
            </a:spcBef>
            <a:spcAft>
              <a:spcPct val="35000"/>
            </a:spcAft>
          </a:pPr>
          <a:r>
            <a:rPr lang="en-CA" sz="1000" b="1" kern="1200" dirty="0" smtClean="0">
              <a:solidFill>
                <a:schemeClr val="bg1">
                  <a:lumMod val="85000"/>
                </a:schemeClr>
              </a:solidFill>
              <a:latin typeface="+mn-lt"/>
            </a:rPr>
            <a:t>4) Geo-Political Issues</a:t>
          </a:r>
          <a:endParaRPr lang="en-CA" sz="1000" b="1" kern="1200" dirty="0">
            <a:solidFill>
              <a:schemeClr val="bg1">
                <a:lumMod val="85000"/>
              </a:schemeClr>
            </a:solidFill>
            <a:latin typeface="+mn-lt"/>
          </a:endParaRPr>
        </a:p>
        <a:p>
          <a:pPr marL="57150" lvl="1" indent="0" algn="l" defTabSz="488950">
            <a:lnSpc>
              <a:spcPct val="90000"/>
            </a:lnSpc>
            <a:spcBef>
              <a:spcPct val="0"/>
            </a:spcBef>
            <a:spcAft>
              <a:spcPct val="15000"/>
            </a:spcAft>
            <a:buChar char="••"/>
          </a:pPr>
          <a:endParaRPr lang="en-CA" sz="1000" kern="1200" dirty="0">
            <a:solidFill>
              <a:schemeClr val="bg1">
                <a:lumMod val="85000"/>
              </a:schemeClr>
            </a:solidFill>
            <a:latin typeface="+mn-lt"/>
          </a:endParaRPr>
        </a:p>
        <a:p>
          <a:pPr marL="57150" lvl="1" indent="0" algn="l" defTabSz="488950">
            <a:lnSpc>
              <a:spcPct val="90000"/>
            </a:lnSpc>
            <a:spcBef>
              <a:spcPct val="0"/>
            </a:spcBef>
            <a:spcAft>
              <a:spcPct val="15000"/>
            </a:spcAft>
            <a:buChar char="••"/>
          </a:pPr>
          <a:endParaRPr lang="en-CA" sz="1000" kern="1200" dirty="0">
            <a:solidFill>
              <a:schemeClr val="bg1">
                <a:lumMod val="85000"/>
              </a:schemeClr>
            </a:solidFill>
            <a:latin typeface="+mn-lt"/>
          </a:endParaRPr>
        </a:p>
      </dsp:txBody>
      <dsp:txXfrm>
        <a:off x="4943266" y="2607605"/>
        <a:ext cx="2508106" cy="1697318"/>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CA" dirty="0"/>
          </a:p>
        </p:txBody>
      </p:sp>
      <p:sp>
        <p:nvSpPr>
          <p:cNvPr id="3" name="Date Placeholder 2"/>
          <p:cNvSpPr>
            <a:spLocks noGrp="1"/>
          </p:cNvSpPr>
          <p:nvPr>
            <p:ph type="dt" idx="1"/>
          </p:nvPr>
        </p:nvSpPr>
        <p:spPr>
          <a:xfrm>
            <a:off x="3970939" y="0"/>
            <a:ext cx="3037840" cy="464820"/>
          </a:xfrm>
          <a:prstGeom prst="rect">
            <a:avLst/>
          </a:prstGeom>
        </p:spPr>
        <p:txBody>
          <a:bodyPr vert="horz" lIns="93176" tIns="46588" rIns="93176" bIns="46588" rtlCol="0"/>
          <a:lstStyle>
            <a:lvl1pPr algn="r">
              <a:defRPr sz="1200"/>
            </a:lvl1pPr>
          </a:lstStyle>
          <a:p>
            <a:fld id="{C797E3F8-F4A9-4ED6-B353-921DC79CB21B}" type="datetimeFigureOut">
              <a:rPr lang="en-CA" smtClean="0"/>
              <a:pPr/>
              <a:t>6/1/16</a:t>
            </a:fld>
            <a:endParaRPr lang="en-CA" dirty="0"/>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3176" tIns="46588" rIns="93176" bIns="46588" rtlCol="0" anchor="ctr"/>
          <a:lstStyle/>
          <a:p>
            <a:endParaRPr lang="en-CA"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6" tIns="46588" rIns="93176" bIns="4658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6"/>
            <a:ext cx="3037840" cy="464820"/>
          </a:xfrm>
          <a:prstGeom prst="rect">
            <a:avLst/>
          </a:prstGeom>
        </p:spPr>
        <p:txBody>
          <a:bodyPr vert="horz" lIns="93176" tIns="46588" rIns="93176" bIns="46588"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76" tIns="46588" rIns="93176" bIns="46588" rtlCol="0" anchor="b"/>
          <a:lstStyle>
            <a:lvl1pPr algn="r">
              <a:defRPr sz="1200"/>
            </a:lvl1pPr>
          </a:lstStyle>
          <a:p>
            <a:fld id="{7CD37C45-E5C1-45B8-BCF3-5A7624B45068}" type="slidenum">
              <a:rPr lang="en-CA" smtClean="0"/>
              <a:pPr/>
              <a:t>‹#›</a:t>
            </a:fld>
            <a:endParaRPr lang="en-CA" dirty="0"/>
          </a:p>
        </p:txBody>
      </p:sp>
    </p:spTree>
    <p:extLst>
      <p:ext uri="{BB962C8B-B14F-4D97-AF65-F5344CB8AC3E}">
        <p14:creationId xmlns:p14="http://schemas.microsoft.com/office/powerpoint/2010/main" val="219513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37C45-E5C1-45B8-BCF3-5A7624B45068}" type="slidenum">
              <a:rPr lang="en-CA" smtClean="0"/>
              <a:pPr/>
              <a:t>14</a:t>
            </a:fld>
            <a:endParaRPr lang="en-CA" dirty="0"/>
          </a:p>
        </p:txBody>
      </p:sp>
    </p:spTree>
    <p:extLst>
      <p:ext uri="{BB962C8B-B14F-4D97-AF65-F5344CB8AC3E}">
        <p14:creationId xmlns:p14="http://schemas.microsoft.com/office/powerpoint/2010/main" val="3710641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37C45-E5C1-45B8-BCF3-5A7624B45068}" type="slidenum">
              <a:rPr lang="en-CA" smtClean="0"/>
              <a:pPr/>
              <a:t>15</a:t>
            </a:fld>
            <a:endParaRPr lang="en-CA" dirty="0"/>
          </a:p>
        </p:txBody>
      </p:sp>
    </p:spTree>
    <p:extLst>
      <p:ext uri="{BB962C8B-B14F-4D97-AF65-F5344CB8AC3E}">
        <p14:creationId xmlns:p14="http://schemas.microsoft.com/office/powerpoint/2010/main" val="3710641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7" name="pasted-image.pdf"/>
          <p:cNvPicPr/>
          <p:nvPr userDrawn="1"/>
        </p:nvPicPr>
        <p:blipFill>
          <a:blip r:embed="rId2" cstate="screen">
            <a:extLst>
              <a:ext uri="{28A0092B-C50C-407E-A947-70E740481C1C}">
                <a14:useLocalDpi xmlns:a14="http://schemas.microsoft.com/office/drawing/2010/main"/>
              </a:ext>
            </a:extLst>
          </a:blip>
          <a:stretch>
            <a:fillRect/>
          </a:stretch>
        </p:blipFill>
        <p:spPr>
          <a:xfrm>
            <a:off x="691" y="4574359"/>
            <a:ext cx="9142619" cy="1159648"/>
          </a:xfrm>
          <a:prstGeom prst="rect">
            <a:avLst/>
          </a:prstGeom>
          <a:ln w="12700" cap="flat">
            <a:noFill/>
            <a:miter lim="400000"/>
          </a:ln>
          <a:effectLst/>
        </p:spPr>
      </p:pic>
      <p:sp>
        <p:nvSpPr>
          <p:cNvPr id="9" name="Text Placeholder 8"/>
          <p:cNvSpPr>
            <a:spLocks noGrp="1"/>
          </p:cNvSpPr>
          <p:nvPr>
            <p:ph type="body" sz="quarter" idx="10" hasCustomPrompt="1"/>
          </p:nvPr>
        </p:nvSpPr>
        <p:spPr>
          <a:xfrm>
            <a:off x="1151731" y="2028916"/>
            <a:ext cx="6840538" cy="1295400"/>
          </a:xfrm>
        </p:spPr>
        <p:txBody>
          <a:bodyPr anchor="ctr">
            <a:normAutofit/>
          </a:bodyPr>
          <a:lstStyle>
            <a:lvl1pPr marL="0" indent="0">
              <a:buNone/>
              <a:defRPr sz="360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a:t>
            </a:r>
          </a:p>
        </p:txBody>
      </p:sp>
      <p:sp>
        <p:nvSpPr>
          <p:cNvPr id="11" name="Text Placeholder 10"/>
          <p:cNvSpPr>
            <a:spLocks noGrp="1"/>
          </p:cNvSpPr>
          <p:nvPr>
            <p:ph type="body" sz="quarter" idx="11"/>
          </p:nvPr>
        </p:nvSpPr>
        <p:spPr>
          <a:xfrm>
            <a:off x="1178746" y="4513163"/>
            <a:ext cx="2952750" cy="936625"/>
          </a:xfrm>
        </p:spPr>
        <p:txBody>
          <a:bodyPr>
            <a:normAutofit/>
          </a:bodyPr>
          <a:lstStyle>
            <a:lvl1pPr marL="0" indent="0">
              <a:buNone/>
              <a:defRPr sz="1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63443270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8" name="Rectangle 7"/>
          <p:cNvSpPr/>
          <p:nvPr userDrawn="1"/>
        </p:nvSpPr>
        <p:spPr>
          <a:xfrm>
            <a:off x="0" y="4513684"/>
            <a:ext cx="9147600" cy="1201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333500"/>
            <a:ext cx="8291264" cy="1268039"/>
          </a:xfrm>
        </p:spPr>
        <p:txBody>
          <a:bodyPr>
            <a:spAutoFit/>
          </a:bodyPr>
          <a:lstStyle>
            <a:lvl1pPr>
              <a:defRPr sz="1400"/>
            </a:lvl1pPr>
            <a:lvl2pPr>
              <a:defRPr sz="14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7" name="TextBox 6"/>
          <p:cNvSpPr txBox="1"/>
          <p:nvPr userDrawn="1"/>
        </p:nvSpPr>
        <p:spPr>
          <a:xfrm>
            <a:off x="107504" y="5404202"/>
            <a:ext cx="504056" cy="261610"/>
          </a:xfrm>
          <a:prstGeom prst="rect">
            <a:avLst/>
          </a:prstGeom>
          <a:noFill/>
        </p:spPr>
        <p:txBody>
          <a:bodyPr wrap="square" rtlCol="0">
            <a:spAutoFit/>
          </a:bodyPr>
          <a:lstStyle/>
          <a:p>
            <a:fld id="{2B30586F-AD96-4774-900C-7FDBE4BB3E33}" type="slidenum">
              <a:rPr lang="en-CA" sz="1100" smtClean="0">
                <a:solidFill>
                  <a:schemeClr val="tx2"/>
                </a:solidFill>
              </a:rPr>
              <a:pPr/>
              <a:t>‹#›</a:t>
            </a:fld>
            <a:endParaRPr lang="en-CA" dirty="0">
              <a:solidFill>
                <a:schemeClr val="tx2"/>
              </a:solidFill>
            </a:endParaRPr>
          </a:p>
        </p:txBody>
      </p:sp>
    </p:spTree>
    <p:extLst>
      <p:ext uri="{BB962C8B-B14F-4D97-AF65-F5344CB8AC3E}">
        <p14:creationId xmlns:p14="http://schemas.microsoft.com/office/powerpoint/2010/main" val="3052270282"/>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graph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13" name="Rectangle 12"/>
          <p:cNvSpPr/>
          <p:nvPr userDrawn="1"/>
        </p:nvSpPr>
        <p:spPr>
          <a:xfrm>
            <a:off x="0" y="4513684"/>
            <a:ext cx="9147600" cy="1201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Content Placeholder 5"/>
          <p:cNvSpPr>
            <a:spLocks noGrp="1"/>
          </p:cNvSpPr>
          <p:nvPr>
            <p:ph sz="quarter" idx="4"/>
          </p:nvPr>
        </p:nvSpPr>
        <p:spPr>
          <a:xfrm>
            <a:off x="468314" y="4071003"/>
            <a:ext cx="8280150" cy="864096"/>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16" name="Content Placeholder 15"/>
          <p:cNvSpPr>
            <a:spLocks noGrp="1"/>
          </p:cNvSpPr>
          <p:nvPr>
            <p:ph sz="quarter" idx="12"/>
          </p:nvPr>
        </p:nvSpPr>
        <p:spPr>
          <a:xfrm>
            <a:off x="468313" y="1336675"/>
            <a:ext cx="3527425" cy="2592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17" name="Content Placeholder 15"/>
          <p:cNvSpPr>
            <a:spLocks noGrp="1"/>
          </p:cNvSpPr>
          <p:nvPr>
            <p:ph sz="quarter" idx="13"/>
          </p:nvPr>
        </p:nvSpPr>
        <p:spPr>
          <a:xfrm>
            <a:off x="5158697" y="1344613"/>
            <a:ext cx="3527425" cy="2592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9" name="TextBox 8"/>
          <p:cNvSpPr txBox="1"/>
          <p:nvPr userDrawn="1"/>
        </p:nvSpPr>
        <p:spPr>
          <a:xfrm>
            <a:off x="107504" y="5404202"/>
            <a:ext cx="504056" cy="261610"/>
          </a:xfrm>
          <a:prstGeom prst="rect">
            <a:avLst/>
          </a:prstGeom>
          <a:noFill/>
        </p:spPr>
        <p:txBody>
          <a:bodyPr wrap="square" rtlCol="0">
            <a:spAutoFit/>
          </a:bodyPr>
          <a:lstStyle/>
          <a:p>
            <a:fld id="{2B30586F-AD96-4774-900C-7FDBE4BB3E33}" type="slidenum">
              <a:rPr lang="en-CA" sz="1100" smtClean="0">
                <a:solidFill>
                  <a:schemeClr val="tx2"/>
                </a:solidFill>
              </a:rPr>
              <a:pPr/>
              <a:t>‹#›</a:t>
            </a:fld>
            <a:endParaRPr lang="en-CA" dirty="0">
              <a:solidFill>
                <a:schemeClr val="tx2"/>
              </a:solidFill>
            </a:endParaRPr>
          </a:p>
        </p:txBody>
      </p:sp>
    </p:spTree>
    <p:extLst>
      <p:ext uri="{BB962C8B-B14F-4D97-AF65-F5344CB8AC3E}">
        <p14:creationId xmlns:p14="http://schemas.microsoft.com/office/powerpoint/2010/main" val="1003029154"/>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7" name="Chart Placeholder 10"/>
          <p:cNvSpPr>
            <a:spLocks noGrp="1"/>
          </p:cNvSpPr>
          <p:nvPr>
            <p:ph type="chart" sz="quarter" idx="10"/>
          </p:nvPr>
        </p:nvSpPr>
        <p:spPr>
          <a:xfrm>
            <a:off x="468313" y="1345332"/>
            <a:ext cx="4032250" cy="3312369"/>
          </a:xfrm>
        </p:spPr>
        <p:txBody>
          <a:bodyPr/>
          <a:lstStyle>
            <a:lvl1pPr marL="0" indent="0">
              <a:buNone/>
              <a:defRPr/>
            </a:lvl1pPr>
          </a:lstStyle>
          <a:p>
            <a:r>
              <a:rPr lang="en-US" dirty="0" smtClean="0"/>
              <a:t>Click icon to add chart</a:t>
            </a:r>
            <a:endParaRPr lang="en-CA" dirty="0"/>
          </a:p>
        </p:txBody>
      </p:sp>
      <p:sp>
        <p:nvSpPr>
          <p:cNvPr id="9" name="Text Placeholder 8"/>
          <p:cNvSpPr>
            <a:spLocks noGrp="1"/>
          </p:cNvSpPr>
          <p:nvPr>
            <p:ph type="body" sz="quarter" idx="11"/>
          </p:nvPr>
        </p:nvSpPr>
        <p:spPr>
          <a:xfrm>
            <a:off x="4643438" y="1344613"/>
            <a:ext cx="4105275" cy="331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TextBox 5"/>
          <p:cNvSpPr txBox="1"/>
          <p:nvPr userDrawn="1"/>
        </p:nvSpPr>
        <p:spPr>
          <a:xfrm>
            <a:off x="107504" y="5404202"/>
            <a:ext cx="504056" cy="261610"/>
          </a:xfrm>
          <a:prstGeom prst="rect">
            <a:avLst/>
          </a:prstGeom>
          <a:noFill/>
        </p:spPr>
        <p:txBody>
          <a:bodyPr wrap="square" rtlCol="0">
            <a:spAutoFit/>
          </a:bodyPr>
          <a:lstStyle/>
          <a:p>
            <a:fld id="{2B30586F-AD96-4774-900C-7FDBE4BB3E33}" type="slidenum">
              <a:rPr lang="en-CA" sz="1100" smtClean="0">
                <a:solidFill>
                  <a:schemeClr val="tx2"/>
                </a:solidFill>
              </a:rPr>
              <a:pPr/>
              <a:t>‹#›</a:t>
            </a:fld>
            <a:endParaRPr lang="en-CA" dirty="0">
              <a:solidFill>
                <a:schemeClr val="tx2"/>
              </a:solidFill>
            </a:endParaRPr>
          </a:p>
        </p:txBody>
      </p:sp>
    </p:spTree>
    <p:extLst>
      <p:ext uri="{BB962C8B-B14F-4D97-AF65-F5344CB8AC3E}">
        <p14:creationId xmlns:p14="http://schemas.microsoft.com/office/powerpoint/2010/main" val="3808844471"/>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TextBox 2"/>
          <p:cNvSpPr txBox="1"/>
          <p:nvPr userDrawn="1"/>
        </p:nvSpPr>
        <p:spPr>
          <a:xfrm>
            <a:off x="107504" y="5404202"/>
            <a:ext cx="504056" cy="261610"/>
          </a:xfrm>
          <a:prstGeom prst="rect">
            <a:avLst/>
          </a:prstGeom>
          <a:noFill/>
        </p:spPr>
        <p:txBody>
          <a:bodyPr wrap="square" rtlCol="0">
            <a:spAutoFit/>
          </a:bodyPr>
          <a:lstStyle/>
          <a:p>
            <a:fld id="{2B30586F-AD96-4774-900C-7FDBE4BB3E33}" type="slidenum">
              <a:rPr lang="en-CA" sz="1100" smtClean="0">
                <a:solidFill>
                  <a:schemeClr val="tx2"/>
                </a:solidFill>
              </a:rPr>
              <a:pPr/>
              <a:t>‹#›</a:t>
            </a:fld>
            <a:endParaRPr lang="en-CA" dirty="0">
              <a:solidFill>
                <a:schemeClr val="tx2"/>
              </a:solidFill>
            </a:endParaRPr>
          </a:p>
        </p:txBody>
      </p:sp>
    </p:spTree>
    <p:extLst>
      <p:ext uri="{BB962C8B-B14F-4D97-AF65-F5344CB8AC3E}">
        <p14:creationId xmlns:p14="http://schemas.microsoft.com/office/powerpoint/2010/main" val="2420491672"/>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tandard text slide layout">
    <p:spTree>
      <p:nvGrpSpPr>
        <p:cNvPr id="1" name=""/>
        <p:cNvGrpSpPr/>
        <p:nvPr/>
      </p:nvGrpSpPr>
      <p:grpSpPr>
        <a:xfrm>
          <a:off x="0" y="0"/>
          <a:ext cx="0" cy="0"/>
          <a:chOff x="0" y="0"/>
          <a:chExt cx="0" cy="0"/>
        </a:xfrm>
      </p:grpSpPr>
      <p:sp>
        <p:nvSpPr>
          <p:cNvPr id="7" name="TextBox 6"/>
          <p:cNvSpPr txBox="1"/>
          <p:nvPr userDrawn="1"/>
        </p:nvSpPr>
        <p:spPr>
          <a:xfrm>
            <a:off x="8773971" y="5504223"/>
            <a:ext cx="370029" cy="273579"/>
          </a:xfrm>
          <a:prstGeom prst="rect">
            <a:avLst/>
          </a:prstGeom>
          <a:noFill/>
        </p:spPr>
        <p:txBody>
          <a:bodyPr wrap="square" lIns="96753" tIns="48376" rIns="96753" bIns="48376" rtlCol="0">
            <a:spAutoFit/>
          </a:bodyPr>
          <a:lstStyle/>
          <a:p>
            <a:fld id="{033779D9-F228-4015-8733-010B1647F96F}" type="slidenum">
              <a:rPr lang="en-CA" sz="1100" smtClean="0">
                <a:solidFill>
                  <a:schemeClr val="bg1"/>
                </a:solidFill>
                <a:latin typeface="+mj-lt"/>
              </a:rPr>
              <a:pPr/>
              <a:t>‹#›</a:t>
            </a:fld>
            <a:endParaRPr lang="en-CA" dirty="0">
              <a:solidFill>
                <a:schemeClr val="bg1"/>
              </a:solidFill>
              <a:latin typeface="+mj-lt"/>
            </a:endParaRPr>
          </a:p>
        </p:txBody>
      </p:sp>
      <p:cxnSp>
        <p:nvCxnSpPr>
          <p:cNvPr id="12" name="Straight Connector 11"/>
          <p:cNvCxnSpPr/>
          <p:nvPr userDrawn="1"/>
        </p:nvCxnSpPr>
        <p:spPr>
          <a:xfrm>
            <a:off x="179512" y="956059"/>
            <a:ext cx="8712968"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371223" y="228868"/>
            <a:ext cx="8473866" cy="709014"/>
          </a:xfrm>
        </p:spPr>
        <p:txBody>
          <a:bodyPr>
            <a:noAutofit/>
          </a:bodyPr>
          <a:lstStyle>
            <a:lvl1pPr marL="0" marR="0" indent="0" algn="l" defTabSz="967527" rtl="0" eaLnBrk="1" fontAlgn="auto" latinLnBrk="0" hangingPunct="1">
              <a:lnSpc>
                <a:spcPct val="100000"/>
              </a:lnSpc>
              <a:spcBef>
                <a:spcPct val="0"/>
              </a:spcBef>
              <a:spcAft>
                <a:spcPts val="0"/>
              </a:spcAft>
              <a:buClrTx/>
              <a:buSzTx/>
              <a:buFontTx/>
              <a:buNone/>
              <a:tabLst/>
              <a:defRPr lang="en-GB" sz="2100" b="1" kern="0" dirty="0">
                <a:solidFill>
                  <a:srgbClr val="14286E"/>
                </a:solidFill>
                <a:latin typeface="Lucida Sans" panose="020B0602030504020204" pitchFamily="34" charset="0"/>
                <a:ea typeface="+mj-ea"/>
                <a:cs typeface="+mn-cs"/>
              </a:defRPr>
            </a:lvl1pPr>
          </a:lstStyle>
          <a:p>
            <a:r>
              <a:rPr lang="en-US" dirty="0" smtClean="0"/>
              <a:t>Click </a:t>
            </a:r>
            <a:r>
              <a:rPr lang="en-US" dirty="0" err="1" smtClean="0"/>
              <a:t>tedit</a:t>
            </a:r>
            <a:r>
              <a:rPr lang="en-US" dirty="0" smtClean="0"/>
              <a:t> Master title style</a:t>
            </a:r>
            <a:endParaRPr lang="en-GB" dirty="0"/>
          </a:p>
        </p:txBody>
      </p:sp>
    </p:spTree>
    <p:extLst>
      <p:ext uri="{BB962C8B-B14F-4D97-AF65-F5344CB8AC3E}">
        <p14:creationId xmlns:p14="http://schemas.microsoft.com/office/powerpoint/2010/main" val="1500499924"/>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_slide_white">
    <p:spTree>
      <p:nvGrpSpPr>
        <p:cNvPr id="1" name=""/>
        <p:cNvGrpSpPr/>
        <p:nvPr/>
      </p:nvGrpSpPr>
      <p:grpSpPr>
        <a:xfrm>
          <a:off x="0" y="0"/>
          <a:ext cx="0" cy="0"/>
          <a:chOff x="0" y="0"/>
          <a:chExt cx="0" cy="0"/>
        </a:xfrm>
      </p:grpSpPr>
      <p:sp>
        <p:nvSpPr>
          <p:cNvPr id="3" name="Title 1"/>
          <p:cNvSpPr>
            <a:spLocks noGrp="1"/>
          </p:cNvSpPr>
          <p:nvPr>
            <p:ph type="title"/>
          </p:nvPr>
        </p:nvSpPr>
        <p:spPr>
          <a:xfrm>
            <a:off x="400000" y="63500"/>
            <a:ext cx="7772400" cy="952500"/>
          </a:xfrm>
        </p:spPr>
        <p:txBody>
          <a:bodyPr/>
          <a:lstStyle>
            <a:lvl1pPr>
              <a:defRPr>
                <a:solidFill>
                  <a:schemeClr val="accent6">
                    <a:lumMod val="75000"/>
                  </a:schemeClr>
                </a:solidFill>
              </a:defRPr>
            </a:lvl1pPr>
          </a:lstStyle>
          <a:p>
            <a:r>
              <a:rPr lang="en-US" smtClean="0"/>
              <a:t>Click to edit Master title style</a:t>
            </a:r>
            <a:endParaRPr lang="en-CA" dirty="0"/>
          </a:p>
        </p:txBody>
      </p:sp>
      <p:sp>
        <p:nvSpPr>
          <p:cNvPr id="4" name="Text Placeholder 3"/>
          <p:cNvSpPr>
            <a:spLocks noGrp="1"/>
          </p:cNvSpPr>
          <p:nvPr>
            <p:ph type="body" sz="quarter" idx="10"/>
          </p:nvPr>
        </p:nvSpPr>
        <p:spPr>
          <a:xfrm>
            <a:off x="395537" y="1177396"/>
            <a:ext cx="8280152" cy="3960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Tree>
    <p:extLst>
      <p:ext uri="{BB962C8B-B14F-4D97-AF65-F5344CB8AC3E}">
        <p14:creationId xmlns:p14="http://schemas.microsoft.com/office/powerpoint/2010/main" val="814278871"/>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7" name="pasted-image.pdf"/>
          <p:cNvPicPr/>
          <p:nvPr userDrawn="1"/>
        </p:nvPicPr>
        <p:blipFill>
          <a:blip r:embed="rId2" cstate="screen">
            <a:extLst>
              <a:ext uri="{28A0092B-C50C-407E-A947-70E740481C1C}">
                <a14:useLocalDpi xmlns:a14="http://schemas.microsoft.com/office/drawing/2010/main"/>
              </a:ext>
            </a:extLst>
          </a:blip>
          <a:stretch>
            <a:fillRect/>
          </a:stretch>
        </p:blipFill>
        <p:spPr>
          <a:xfrm>
            <a:off x="691" y="4574359"/>
            <a:ext cx="9142619" cy="1159648"/>
          </a:xfrm>
          <a:prstGeom prst="rect">
            <a:avLst/>
          </a:prstGeom>
          <a:ln w="12700" cap="flat">
            <a:noFill/>
            <a:miter lim="400000"/>
          </a:ln>
          <a:effectLst/>
        </p:spPr>
      </p:pic>
      <p:sp>
        <p:nvSpPr>
          <p:cNvPr id="9" name="Text Placeholder 8"/>
          <p:cNvSpPr>
            <a:spLocks noGrp="1"/>
          </p:cNvSpPr>
          <p:nvPr>
            <p:ph type="body" sz="quarter" idx="10" hasCustomPrompt="1"/>
          </p:nvPr>
        </p:nvSpPr>
        <p:spPr>
          <a:xfrm>
            <a:off x="1151731" y="2028916"/>
            <a:ext cx="6840538" cy="1295400"/>
          </a:xfrm>
        </p:spPr>
        <p:txBody>
          <a:bodyPr anchor="ctr">
            <a:normAutofit/>
          </a:bodyPr>
          <a:lstStyle>
            <a:lvl1pPr marL="0" indent="0">
              <a:buNone/>
              <a:defRPr sz="360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a:t>
            </a:r>
          </a:p>
        </p:txBody>
      </p:sp>
      <p:sp>
        <p:nvSpPr>
          <p:cNvPr id="11" name="Text Placeholder 10"/>
          <p:cNvSpPr>
            <a:spLocks noGrp="1"/>
          </p:cNvSpPr>
          <p:nvPr>
            <p:ph type="body" sz="quarter" idx="11"/>
          </p:nvPr>
        </p:nvSpPr>
        <p:spPr>
          <a:xfrm>
            <a:off x="1178746" y="4513163"/>
            <a:ext cx="2952750" cy="936625"/>
          </a:xfrm>
        </p:spPr>
        <p:txBody>
          <a:bodyPr>
            <a:normAutofit/>
          </a:bodyPr>
          <a:lstStyle>
            <a:lvl1pPr marL="0" indent="0">
              <a:buNone/>
              <a:defRPr sz="1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000162088"/>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dirty="0"/>
          </a:p>
        </p:txBody>
      </p:sp>
      <p:sp>
        <p:nvSpPr>
          <p:cNvPr id="3" name="Content Placeholder 2"/>
          <p:cNvSpPr>
            <a:spLocks noGrp="1"/>
          </p:cNvSpPr>
          <p:nvPr>
            <p:ph idx="1"/>
          </p:nvPr>
        </p:nvSpPr>
        <p:spPr>
          <a:xfrm>
            <a:off x="457200" y="1333500"/>
            <a:ext cx="8219256" cy="1231106"/>
          </a:xfrm>
        </p:spPr>
        <p:txBody>
          <a:bodyPr>
            <a:spAutoFit/>
          </a:bodyPr>
          <a:lstStyle>
            <a:lvl1pPr marL="342900" indent="-342900">
              <a:buClr>
                <a:schemeClr val="tx1"/>
              </a:buClr>
              <a:buFont typeface="Wingdings" panose="05000000000000000000" pitchFamily="2" charset="2"/>
              <a:buChar char="§"/>
              <a:defRPr>
                <a:solidFill>
                  <a:srgbClr val="000000"/>
                </a:solidFill>
              </a:defRPr>
            </a:lvl1pPr>
            <a:lvl2pPr marL="742950" indent="-285750">
              <a:buClr>
                <a:schemeClr val="tx1"/>
              </a:buClr>
              <a:buFont typeface="Wingdings" panose="05000000000000000000" pitchFamily="2" charset="2"/>
              <a:buChar char="§"/>
              <a:defRPr>
                <a:solidFill>
                  <a:srgbClr val="000000"/>
                </a:solidFill>
              </a:defRPr>
            </a:lvl2pPr>
            <a:lvl3pPr marL="1143000" indent="-228600">
              <a:buClr>
                <a:schemeClr val="tx1"/>
              </a:buClr>
              <a:buFont typeface="Wingdings" panose="05000000000000000000" pitchFamily="2" charset="2"/>
              <a:buChar char="§"/>
              <a:defRPr>
                <a:solidFill>
                  <a:srgbClr val="000000"/>
                </a:solidFill>
              </a:defRPr>
            </a:lvl3pPr>
            <a:lvl4pPr marL="1600200" indent="-228600">
              <a:buClr>
                <a:schemeClr val="tx1"/>
              </a:buClr>
              <a:buFont typeface="Wingdings" panose="05000000000000000000" pitchFamily="2" charset="2"/>
              <a:buChar char="§"/>
              <a:defRPr>
                <a:solidFill>
                  <a:srgbClr val="000000"/>
                </a:solidFill>
              </a:defRPr>
            </a:lvl4pPr>
            <a:lvl5pPr marL="2057400" indent="-228600">
              <a:buClr>
                <a:schemeClr val="tx1"/>
              </a:buClr>
              <a:buFont typeface="Wingdings" panose="05000000000000000000" pitchFamily="2" charset="2"/>
              <a:buChar cha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TextBox 4"/>
          <p:cNvSpPr txBox="1"/>
          <p:nvPr userDrawn="1"/>
        </p:nvSpPr>
        <p:spPr>
          <a:xfrm>
            <a:off x="107504" y="5404202"/>
            <a:ext cx="504056" cy="261610"/>
          </a:xfrm>
          <a:prstGeom prst="rect">
            <a:avLst/>
          </a:prstGeom>
          <a:noFill/>
        </p:spPr>
        <p:txBody>
          <a:bodyPr wrap="square" rtlCol="0">
            <a:spAutoFit/>
          </a:bodyPr>
          <a:lstStyle/>
          <a:p>
            <a:fld id="{2B30586F-AD96-4774-900C-7FDBE4BB3E33}" type="slidenum">
              <a:rPr lang="en-CA" sz="1100" smtClean="0">
                <a:solidFill>
                  <a:srgbClr val="A7A7A7"/>
                </a:solidFill>
              </a:rPr>
              <a:pPr/>
              <a:t>‹#›</a:t>
            </a:fld>
            <a:endParaRPr lang="en-CA" dirty="0">
              <a:solidFill>
                <a:srgbClr val="A7A7A7"/>
              </a:solidFill>
            </a:endParaRPr>
          </a:p>
        </p:txBody>
      </p:sp>
    </p:spTree>
    <p:extLst>
      <p:ext uri="{BB962C8B-B14F-4D97-AF65-F5344CB8AC3E}">
        <p14:creationId xmlns:p14="http://schemas.microsoft.com/office/powerpoint/2010/main" val="3527775862"/>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dark backgroun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CA" dirty="0"/>
          </a:p>
        </p:txBody>
      </p:sp>
    </p:spTree>
    <p:extLst>
      <p:ext uri="{BB962C8B-B14F-4D97-AF65-F5344CB8AC3E}">
        <p14:creationId xmlns:p14="http://schemas.microsoft.com/office/powerpoint/2010/main" val="167902914"/>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orange background">
    <p:bg>
      <p:bgPr>
        <a:solidFill>
          <a:srgbClr val="F7A82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CA" dirty="0"/>
          </a:p>
        </p:txBody>
      </p:sp>
    </p:spTree>
    <p:extLst>
      <p:ext uri="{BB962C8B-B14F-4D97-AF65-F5344CB8AC3E}">
        <p14:creationId xmlns:p14="http://schemas.microsoft.com/office/powerpoint/2010/main" val="2053284414"/>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dirty="0"/>
          </a:p>
        </p:txBody>
      </p:sp>
      <p:sp>
        <p:nvSpPr>
          <p:cNvPr id="3" name="Content Placeholder 2"/>
          <p:cNvSpPr>
            <a:spLocks noGrp="1"/>
          </p:cNvSpPr>
          <p:nvPr>
            <p:ph idx="1"/>
          </p:nvPr>
        </p:nvSpPr>
        <p:spPr>
          <a:xfrm>
            <a:off x="457200" y="1333500"/>
            <a:ext cx="8219256" cy="1231106"/>
          </a:xfrm>
        </p:spPr>
        <p:txBody>
          <a:bodyPr>
            <a:spAutoFit/>
          </a:bodyPr>
          <a:lstStyle>
            <a:lvl1pPr marL="342900" indent="-342900">
              <a:buClr>
                <a:schemeClr val="tx1"/>
              </a:buClr>
              <a:buFont typeface="Wingdings" panose="05000000000000000000" pitchFamily="2" charset="2"/>
              <a:buChar char="§"/>
              <a:defRPr>
                <a:solidFill>
                  <a:srgbClr val="000000"/>
                </a:solidFill>
              </a:defRPr>
            </a:lvl1pPr>
            <a:lvl2pPr marL="742950" indent="-285750">
              <a:buClr>
                <a:schemeClr val="tx1"/>
              </a:buClr>
              <a:buFont typeface="Wingdings" panose="05000000000000000000" pitchFamily="2" charset="2"/>
              <a:buChar char="§"/>
              <a:defRPr>
                <a:solidFill>
                  <a:srgbClr val="000000"/>
                </a:solidFill>
              </a:defRPr>
            </a:lvl2pPr>
            <a:lvl3pPr marL="1143000" indent="-228600">
              <a:buClr>
                <a:schemeClr val="tx1"/>
              </a:buClr>
              <a:buFont typeface="Wingdings" panose="05000000000000000000" pitchFamily="2" charset="2"/>
              <a:buChar char="§"/>
              <a:defRPr>
                <a:solidFill>
                  <a:srgbClr val="000000"/>
                </a:solidFill>
              </a:defRPr>
            </a:lvl3pPr>
            <a:lvl4pPr marL="1600200" indent="-228600">
              <a:buClr>
                <a:schemeClr val="tx1"/>
              </a:buClr>
              <a:buFont typeface="Wingdings" panose="05000000000000000000" pitchFamily="2" charset="2"/>
              <a:buChar char="§"/>
              <a:defRPr>
                <a:solidFill>
                  <a:srgbClr val="000000"/>
                </a:solidFill>
              </a:defRPr>
            </a:lvl4pPr>
            <a:lvl5pPr marL="2057400" indent="-228600">
              <a:buClr>
                <a:schemeClr val="tx1"/>
              </a:buClr>
              <a:buFont typeface="Wingdings" panose="05000000000000000000" pitchFamily="2" charset="2"/>
              <a:buChar cha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TextBox 4"/>
          <p:cNvSpPr txBox="1"/>
          <p:nvPr userDrawn="1"/>
        </p:nvSpPr>
        <p:spPr>
          <a:xfrm>
            <a:off x="107504" y="5404202"/>
            <a:ext cx="504056" cy="261610"/>
          </a:xfrm>
          <a:prstGeom prst="rect">
            <a:avLst/>
          </a:prstGeom>
          <a:noFill/>
        </p:spPr>
        <p:txBody>
          <a:bodyPr wrap="square" rtlCol="0">
            <a:spAutoFit/>
          </a:bodyPr>
          <a:lstStyle/>
          <a:p>
            <a:fld id="{2B30586F-AD96-4774-900C-7FDBE4BB3E33}" type="slidenum">
              <a:rPr lang="en-CA" sz="1100" smtClean="0">
                <a:solidFill>
                  <a:srgbClr val="A6A6A6"/>
                </a:solidFill>
              </a:rPr>
              <a:pPr/>
              <a:t>‹#›</a:t>
            </a:fld>
            <a:endParaRPr lang="en-CA" dirty="0">
              <a:solidFill>
                <a:srgbClr val="A6A6A6"/>
              </a:solidFill>
            </a:endParaRPr>
          </a:p>
        </p:txBody>
      </p:sp>
    </p:spTree>
    <p:extLst>
      <p:ext uri="{BB962C8B-B14F-4D97-AF65-F5344CB8AC3E}">
        <p14:creationId xmlns:p14="http://schemas.microsoft.com/office/powerpoint/2010/main" val="1125593486"/>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169718" y="1876022"/>
            <a:ext cx="6192838" cy="1655763"/>
          </a:xfrm>
        </p:spPr>
        <p:txBody>
          <a:bodyPr anchor="ctr">
            <a:normAutofit/>
          </a:bodyPr>
          <a:lstStyle>
            <a:lvl1pPr marL="0" indent="0">
              <a:buNone/>
              <a:defRPr sz="400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section title</a:t>
            </a:r>
          </a:p>
        </p:txBody>
      </p:sp>
    </p:spTree>
    <p:extLst>
      <p:ext uri="{BB962C8B-B14F-4D97-AF65-F5344CB8AC3E}">
        <p14:creationId xmlns:p14="http://schemas.microsoft.com/office/powerpoint/2010/main" val="3252729117"/>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7"/>
          <p:cNvSpPr>
            <a:spLocks noGrp="1"/>
          </p:cNvSpPr>
          <p:nvPr>
            <p:ph type="body" sz="quarter" idx="10" hasCustomPrompt="1"/>
          </p:nvPr>
        </p:nvSpPr>
        <p:spPr>
          <a:xfrm>
            <a:off x="1169718" y="1876022"/>
            <a:ext cx="6192838" cy="1655763"/>
          </a:xfrm>
        </p:spPr>
        <p:txBody>
          <a:bodyPr anchor="ctr">
            <a:normAutofit/>
          </a:bodyPr>
          <a:lstStyle>
            <a:lvl1pPr marL="0" indent="0">
              <a:buNone/>
              <a:defRPr sz="400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section title</a:t>
            </a:r>
          </a:p>
        </p:txBody>
      </p:sp>
    </p:spTree>
    <p:extLst>
      <p:ext uri="{BB962C8B-B14F-4D97-AF65-F5344CB8AC3E}">
        <p14:creationId xmlns:p14="http://schemas.microsoft.com/office/powerpoint/2010/main" val="2771056094"/>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 picture">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169718" y="1876022"/>
            <a:ext cx="6192838" cy="1655763"/>
          </a:xfrm>
          <a:solidFill>
            <a:srgbClr val="FFFFFF">
              <a:alpha val="38824"/>
            </a:srgbClr>
          </a:solidFill>
        </p:spPr>
        <p:txBody>
          <a:bodyPr anchor="ctr">
            <a:normAutofit/>
          </a:bodyPr>
          <a:lstStyle>
            <a:lvl1pPr marL="0" indent="0">
              <a:buNone/>
              <a:defRPr sz="4000" b="1"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section title</a:t>
            </a:r>
          </a:p>
        </p:txBody>
      </p:sp>
    </p:spTree>
    <p:extLst>
      <p:ext uri="{BB962C8B-B14F-4D97-AF65-F5344CB8AC3E}">
        <p14:creationId xmlns:p14="http://schemas.microsoft.com/office/powerpoint/2010/main" val="3877324248"/>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 footer">
    <p:spTree>
      <p:nvGrpSpPr>
        <p:cNvPr id="1" name=""/>
        <p:cNvGrpSpPr/>
        <p:nvPr/>
      </p:nvGrpSpPr>
      <p:grpSpPr>
        <a:xfrm>
          <a:off x="0" y="0"/>
          <a:ext cx="0" cy="0"/>
          <a:chOff x="0" y="0"/>
          <a:chExt cx="0" cy="0"/>
        </a:xfrm>
      </p:grpSpPr>
      <p:sp>
        <p:nvSpPr>
          <p:cNvPr id="8" name="Rectangle 7"/>
          <p:cNvSpPr/>
          <p:nvPr userDrawn="1"/>
        </p:nvSpPr>
        <p:spPr>
          <a:xfrm>
            <a:off x="71008" y="4513684"/>
            <a:ext cx="9072000" cy="1201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E"/>
              </a:solidFill>
            </a:endParaRPr>
          </a:p>
        </p:txBody>
      </p:sp>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333500"/>
            <a:ext cx="8291264" cy="1268039"/>
          </a:xfrm>
        </p:spPr>
        <p:txBody>
          <a:bodyPr>
            <a:sp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200">
                <a:solidFill>
                  <a:srgbClr val="000000"/>
                </a:solidFill>
              </a:defRPr>
            </a:lvl4pPr>
            <a:lvl5pPr>
              <a:defRPr sz="12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6" name="TextBox 5"/>
          <p:cNvSpPr txBox="1"/>
          <p:nvPr userDrawn="1"/>
        </p:nvSpPr>
        <p:spPr>
          <a:xfrm>
            <a:off x="107504" y="5404202"/>
            <a:ext cx="504056" cy="261610"/>
          </a:xfrm>
          <a:prstGeom prst="rect">
            <a:avLst/>
          </a:prstGeom>
          <a:noFill/>
        </p:spPr>
        <p:txBody>
          <a:bodyPr wrap="square" rtlCol="0">
            <a:spAutoFit/>
          </a:bodyPr>
          <a:lstStyle/>
          <a:p>
            <a:fld id="{2B30586F-AD96-4774-900C-7FDBE4BB3E33}" type="slidenum">
              <a:rPr lang="en-CA" sz="1100" smtClean="0">
                <a:solidFill>
                  <a:srgbClr val="A7A7A7"/>
                </a:solidFill>
              </a:rPr>
              <a:pPr/>
              <a:t>‹#›</a:t>
            </a:fld>
            <a:endParaRPr lang="en-CA" dirty="0">
              <a:solidFill>
                <a:srgbClr val="A7A7A7"/>
              </a:solidFill>
            </a:endParaRPr>
          </a:p>
        </p:txBody>
      </p:sp>
    </p:spTree>
    <p:extLst>
      <p:ext uri="{BB962C8B-B14F-4D97-AF65-F5344CB8AC3E}">
        <p14:creationId xmlns:p14="http://schemas.microsoft.com/office/powerpoint/2010/main" val="1181509223"/>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4" name="TextBox 3"/>
          <p:cNvSpPr txBox="1"/>
          <p:nvPr userDrawn="1"/>
        </p:nvSpPr>
        <p:spPr>
          <a:xfrm>
            <a:off x="107504" y="5404202"/>
            <a:ext cx="504056" cy="261610"/>
          </a:xfrm>
          <a:prstGeom prst="rect">
            <a:avLst/>
          </a:prstGeom>
          <a:noFill/>
        </p:spPr>
        <p:txBody>
          <a:bodyPr wrap="square" rtlCol="0">
            <a:spAutoFit/>
          </a:bodyPr>
          <a:lstStyle/>
          <a:p>
            <a:fld id="{2B30586F-AD96-4774-900C-7FDBE4BB3E33}" type="slidenum">
              <a:rPr lang="en-CA" sz="1100" smtClean="0">
                <a:solidFill>
                  <a:srgbClr val="A7A7A7"/>
                </a:solidFill>
              </a:rPr>
              <a:pPr/>
              <a:t>‹#›</a:t>
            </a:fld>
            <a:endParaRPr lang="en-CA" dirty="0">
              <a:solidFill>
                <a:srgbClr val="A7A7A7"/>
              </a:solidFill>
            </a:endParaRPr>
          </a:p>
        </p:txBody>
      </p:sp>
    </p:spTree>
    <p:extLst>
      <p:ext uri="{BB962C8B-B14F-4D97-AF65-F5344CB8AC3E}">
        <p14:creationId xmlns:p14="http://schemas.microsoft.com/office/powerpoint/2010/main" val="3341076690"/>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8" name="Rectangle 7"/>
          <p:cNvSpPr/>
          <p:nvPr userDrawn="1"/>
        </p:nvSpPr>
        <p:spPr>
          <a:xfrm>
            <a:off x="0" y="4513684"/>
            <a:ext cx="9147600" cy="1201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E"/>
              </a:solidFill>
            </a:endParaRPr>
          </a:p>
        </p:txBody>
      </p:sp>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333500"/>
            <a:ext cx="8291264" cy="1268039"/>
          </a:xfrm>
        </p:spPr>
        <p:txBody>
          <a:bodyPr>
            <a:spAutoFit/>
          </a:bodyPr>
          <a:lstStyle>
            <a:lvl1pPr>
              <a:defRPr sz="1400"/>
            </a:lvl1pPr>
            <a:lvl2pPr>
              <a:defRPr sz="14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7" name="TextBox 6"/>
          <p:cNvSpPr txBox="1"/>
          <p:nvPr userDrawn="1"/>
        </p:nvSpPr>
        <p:spPr>
          <a:xfrm>
            <a:off x="107504" y="5404202"/>
            <a:ext cx="504056" cy="261610"/>
          </a:xfrm>
          <a:prstGeom prst="rect">
            <a:avLst/>
          </a:prstGeom>
          <a:noFill/>
        </p:spPr>
        <p:txBody>
          <a:bodyPr wrap="square" rtlCol="0">
            <a:spAutoFit/>
          </a:bodyPr>
          <a:lstStyle/>
          <a:p>
            <a:fld id="{2B30586F-AD96-4774-900C-7FDBE4BB3E33}" type="slidenum">
              <a:rPr lang="en-CA" sz="1100" smtClean="0">
                <a:solidFill>
                  <a:srgbClr val="A7A7A7"/>
                </a:solidFill>
              </a:rPr>
              <a:pPr/>
              <a:t>‹#›</a:t>
            </a:fld>
            <a:endParaRPr lang="en-CA" dirty="0">
              <a:solidFill>
                <a:srgbClr val="A7A7A7"/>
              </a:solidFill>
            </a:endParaRPr>
          </a:p>
        </p:txBody>
      </p:sp>
    </p:spTree>
    <p:extLst>
      <p:ext uri="{BB962C8B-B14F-4D97-AF65-F5344CB8AC3E}">
        <p14:creationId xmlns:p14="http://schemas.microsoft.com/office/powerpoint/2010/main" val="1606127833"/>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graph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13" name="Rectangle 12"/>
          <p:cNvSpPr/>
          <p:nvPr userDrawn="1"/>
        </p:nvSpPr>
        <p:spPr>
          <a:xfrm>
            <a:off x="0" y="4513684"/>
            <a:ext cx="9147600" cy="1201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E"/>
              </a:solidFill>
            </a:endParaRPr>
          </a:p>
        </p:txBody>
      </p:sp>
      <p:sp>
        <p:nvSpPr>
          <p:cNvPr id="6" name="Content Placeholder 5"/>
          <p:cNvSpPr>
            <a:spLocks noGrp="1"/>
          </p:cNvSpPr>
          <p:nvPr>
            <p:ph sz="quarter" idx="4"/>
          </p:nvPr>
        </p:nvSpPr>
        <p:spPr>
          <a:xfrm>
            <a:off x="468314" y="4071003"/>
            <a:ext cx="8280150" cy="864096"/>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16" name="Content Placeholder 15"/>
          <p:cNvSpPr>
            <a:spLocks noGrp="1"/>
          </p:cNvSpPr>
          <p:nvPr>
            <p:ph sz="quarter" idx="12"/>
          </p:nvPr>
        </p:nvSpPr>
        <p:spPr>
          <a:xfrm>
            <a:off x="468313" y="1336675"/>
            <a:ext cx="3527425" cy="2592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17" name="Content Placeholder 15"/>
          <p:cNvSpPr>
            <a:spLocks noGrp="1"/>
          </p:cNvSpPr>
          <p:nvPr>
            <p:ph sz="quarter" idx="13"/>
          </p:nvPr>
        </p:nvSpPr>
        <p:spPr>
          <a:xfrm>
            <a:off x="5158697" y="1344613"/>
            <a:ext cx="3527425" cy="2592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9" name="TextBox 8"/>
          <p:cNvSpPr txBox="1"/>
          <p:nvPr userDrawn="1"/>
        </p:nvSpPr>
        <p:spPr>
          <a:xfrm>
            <a:off x="107504" y="5404202"/>
            <a:ext cx="504056" cy="261610"/>
          </a:xfrm>
          <a:prstGeom prst="rect">
            <a:avLst/>
          </a:prstGeom>
          <a:noFill/>
        </p:spPr>
        <p:txBody>
          <a:bodyPr wrap="square" rtlCol="0">
            <a:spAutoFit/>
          </a:bodyPr>
          <a:lstStyle/>
          <a:p>
            <a:fld id="{2B30586F-AD96-4774-900C-7FDBE4BB3E33}" type="slidenum">
              <a:rPr lang="en-CA" sz="1100" smtClean="0">
                <a:solidFill>
                  <a:srgbClr val="A7A7A7"/>
                </a:solidFill>
              </a:rPr>
              <a:pPr/>
              <a:t>‹#›</a:t>
            </a:fld>
            <a:endParaRPr lang="en-CA" dirty="0">
              <a:solidFill>
                <a:srgbClr val="A7A7A7"/>
              </a:solidFill>
            </a:endParaRPr>
          </a:p>
        </p:txBody>
      </p:sp>
    </p:spTree>
    <p:extLst>
      <p:ext uri="{BB962C8B-B14F-4D97-AF65-F5344CB8AC3E}">
        <p14:creationId xmlns:p14="http://schemas.microsoft.com/office/powerpoint/2010/main" val="819261767"/>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7" name="Chart Placeholder 10"/>
          <p:cNvSpPr>
            <a:spLocks noGrp="1"/>
          </p:cNvSpPr>
          <p:nvPr>
            <p:ph type="chart" sz="quarter" idx="10"/>
          </p:nvPr>
        </p:nvSpPr>
        <p:spPr>
          <a:xfrm>
            <a:off x="468313" y="1345332"/>
            <a:ext cx="4032250" cy="3312369"/>
          </a:xfrm>
        </p:spPr>
        <p:txBody>
          <a:bodyPr/>
          <a:lstStyle>
            <a:lvl1pPr marL="0" indent="0">
              <a:buNone/>
              <a:defRPr/>
            </a:lvl1pPr>
          </a:lstStyle>
          <a:p>
            <a:r>
              <a:rPr lang="en-US" dirty="0" smtClean="0"/>
              <a:t>Click icon to add chart</a:t>
            </a:r>
            <a:endParaRPr lang="en-CA" dirty="0"/>
          </a:p>
        </p:txBody>
      </p:sp>
      <p:sp>
        <p:nvSpPr>
          <p:cNvPr id="9" name="Text Placeholder 8"/>
          <p:cNvSpPr>
            <a:spLocks noGrp="1"/>
          </p:cNvSpPr>
          <p:nvPr>
            <p:ph type="body" sz="quarter" idx="11"/>
          </p:nvPr>
        </p:nvSpPr>
        <p:spPr>
          <a:xfrm>
            <a:off x="4643438" y="1344613"/>
            <a:ext cx="4105275" cy="331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TextBox 5"/>
          <p:cNvSpPr txBox="1"/>
          <p:nvPr userDrawn="1"/>
        </p:nvSpPr>
        <p:spPr>
          <a:xfrm>
            <a:off x="107504" y="5404202"/>
            <a:ext cx="504056" cy="261610"/>
          </a:xfrm>
          <a:prstGeom prst="rect">
            <a:avLst/>
          </a:prstGeom>
          <a:noFill/>
        </p:spPr>
        <p:txBody>
          <a:bodyPr wrap="square" rtlCol="0">
            <a:spAutoFit/>
          </a:bodyPr>
          <a:lstStyle/>
          <a:p>
            <a:fld id="{2B30586F-AD96-4774-900C-7FDBE4BB3E33}" type="slidenum">
              <a:rPr lang="en-CA" sz="1100" smtClean="0">
                <a:solidFill>
                  <a:srgbClr val="A7A7A7"/>
                </a:solidFill>
              </a:rPr>
              <a:pPr/>
              <a:t>‹#›</a:t>
            </a:fld>
            <a:endParaRPr lang="en-CA" dirty="0">
              <a:solidFill>
                <a:srgbClr val="A7A7A7"/>
              </a:solidFill>
            </a:endParaRPr>
          </a:p>
        </p:txBody>
      </p:sp>
      <p:sp>
        <p:nvSpPr>
          <p:cNvPr id="4" name="Content Placeholder 3"/>
          <p:cNvSpPr>
            <a:spLocks noGrp="1"/>
          </p:cNvSpPr>
          <p:nvPr>
            <p:ph sz="quarter" idx="12"/>
          </p:nvPr>
        </p:nvSpPr>
        <p:spPr>
          <a:xfrm>
            <a:off x="7956550" y="554038"/>
            <a:ext cx="914400" cy="91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26103424"/>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TextBox 2"/>
          <p:cNvSpPr txBox="1"/>
          <p:nvPr userDrawn="1"/>
        </p:nvSpPr>
        <p:spPr>
          <a:xfrm>
            <a:off x="107504" y="5404202"/>
            <a:ext cx="504056" cy="261610"/>
          </a:xfrm>
          <a:prstGeom prst="rect">
            <a:avLst/>
          </a:prstGeom>
          <a:noFill/>
        </p:spPr>
        <p:txBody>
          <a:bodyPr wrap="square" rtlCol="0">
            <a:spAutoFit/>
          </a:bodyPr>
          <a:lstStyle/>
          <a:p>
            <a:fld id="{2B30586F-AD96-4774-900C-7FDBE4BB3E33}" type="slidenum">
              <a:rPr lang="en-CA" sz="1100" smtClean="0">
                <a:solidFill>
                  <a:srgbClr val="A7A7A7"/>
                </a:solidFill>
              </a:rPr>
              <a:pPr/>
              <a:t>‹#›</a:t>
            </a:fld>
            <a:endParaRPr lang="en-CA" dirty="0">
              <a:solidFill>
                <a:srgbClr val="A7A7A7"/>
              </a:solidFill>
            </a:endParaRPr>
          </a:p>
        </p:txBody>
      </p:sp>
    </p:spTree>
    <p:extLst>
      <p:ext uri="{BB962C8B-B14F-4D97-AF65-F5344CB8AC3E}">
        <p14:creationId xmlns:p14="http://schemas.microsoft.com/office/powerpoint/2010/main" val="1427124281"/>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tandard text slide layout">
    <p:spTree>
      <p:nvGrpSpPr>
        <p:cNvPr id="1" name=""/>
        <p:cNvGrpSpPr/>
        <p:nvPr/>
      </p:nvGrpSpPr>
      <p:grpSpPr>
        <a:xfrm>
          <a:off x="0" y="0"/>
          <a:ext cx="0" cy="0"/>
          <a:chOff x="0" y="0"/>
          <a:chExt cx="0" cy="0"/>
        </a:xfrm>
      </p:grpSpPr>
      <p:sp>
        <p:nvSpPr>
          <p:cNvPr id="7" name="TextBox 6"/>
          <p:cNvSpPr txBox="1"/>
          <p:nvPr userDrawn="1"/>
        </p:nvSpPr>
        <p:spPr>
          <a:xfrm>
            <a:off x="8773971" y="5504223"/>
            <a:ext cx="370029" cy="273579"/>
          </a:xfrm>
          <a:prstGeom prst="rect">
            <a:avLst/>
          </a:prstGeom>
          <a:noFill/>
        </p:spPr>
        <p:txBody>
          <a:bodyPr wrap="square" lIns="96753" tIns="48376" rIns="96753" bIns="48376" rtlCol="0">
            <a:spAutoFit/>
          </a:bodyPr>
          <a:lstStyle/>
          <a:p>
            <a:fld id="{033779D9-F228-4015-8733-010B1647F96F}" type="slidenum">
              <a:rPr lang="en-CA" sz="1100" smtClean="0">
                <a:solidFill>
                  <a:srgbClr val="FFFFFE"/>
                </a:solidFill>
                <a:latin typeface="Franklin Gothic Medium"/>
              </a:rPr>
              <a:pPr/>
              <a:t>‹#›</a:t>
            </a:fld>
            <a:endParaRPr lang="en-CA" dirty="0">
              <a:solidFill>
                <a:srgbClr val="FFFFFE"/>
              </a:solidFill>
              <a:latin typeface="Franklin Gothic Medium"/>
            </a:endParaRPr>
          </a:p>
        </p:txBody>
      </p:sp>
      <p:cxnSp>
        <p:nvCxnSpPr>
          <p:cNvPr id="12" name="Straight Connector 11"/>
          <p:cNvCxnSpPr/>
          <p:nvPr userDrawn="1"/>
        </p:nvCxnSpPr>
        <p:spPr>
          <a:xfrm>
            <a:off x="179512" y="956059"/>
            <a:ext cx="8712968"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371223" y="228868"/>
            <a:ext cx="8473866" cy="709014"/>
          </a:xfrm>
        </p:spPr>
        <p:txBody>
          <a:bodyPr>
            <a:noAutofit/>
          </a:bodyPr>
          <a:lstStyle>
            <a:lvl1pPr marL="0" marR="0" indent="0" algn="l" defTabSz="967527" rtl="0" eaLnBrk="1" fontAlgn="auto" latinLnBrk="0" hangingPunct="1">
              <a:lnSpc>
                <a:spcPct val="100000"/>
              </a:lnSpc>
              <a:spcBef>
                <a:spcPct val="0"/>
              </a:spcBef>
              <a:spcAft>
                <a:spcPts val="0"/>
              </a:spcAft>
              <a:buClrTx/>
              <a:buSzTx/>
              <a:buFontTx/>
              <a:buNone/>
              <a:tabLst/>
              <a:defRPr lang="en-GB" sz="2100" b="1" kern="0" dirty="0">
                <a:solidFill>
                  <a:srgbClr val="14286E"/>
                </a:solidFill>
                <a:latin typeface="Lucida Sans" panose="020B0602030504020204" pitchFamily="34" charset="0"/>
                <a:ea typeface="+mj-ea"/>
                <a:cs typeface="+mn-cs"/>
              </a:defRPr>
            </a:lvl1pPr>
          </a:lstStyle>
          <a:p>
            <a:r>
              <a:rPr lang="en-US" dirty="0" smtClean="0"/>
              <a:t>Click </a:t>
            </a:r>
            <a:r>
              <a:rPr lang="en-US" dirty="0" err="1" smtClean="0"/>
              <a:t>tedit</a:t>
            </a:r>
            <a:r>
              <a:rPr lang="en-US" dirty="0" smtClean="0"/>
              <a:t> Master title style</a:t>
            </a:r>
            <a:endParaRPr lang="en-GB" dirty="0"/>
          </a:p>
        </p:txBody>
      </p:sp>
    </p:spTree>
    <p:extLst>
      <p:ext uri="{BB962C8B-B14F-4D97-AF65-F5344CB8AC3E}">
        <p14:creationId xmlns:p14="http://schemas.microsoft.com/office/powerpoint/2010/main" val="2217973011"/>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dark backgroun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CA" dirty="0"/>
          </a:p>
        </p:txBody>
      </p:sp>
    </p:spTree>
    <p:extLst>
      <p:ext uri="{BB962C8B-B14F-4D97-AF65-F5344CB8AC3E}">
        <p14:creationId xmlns:p14="http://schemas.microsoft.com/office/powerpoint/2010/main" val="2819411727"/>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range background">
    <p:bg>
      <p:bgPr>
        <a:solidFill>
          <a:srgbClr val="F7A82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CA" dirty="0"/>
          </a:p>
        </p:txBody>
      </p:sp>
    </p:spTree>
    <p:extLst>
      <p:ext uri="{BB962C8B-B14F-4D97-AF65-F5344CB8AC3E}">
        <p14:creationId xmlns:p14="http://schemas.microsoft.com/office/powerpoint/2010/main" val="3269193946"/>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169718" y="1876022"/>
            <a:ext cx="6192838" cy="1655763"/>
          </a:xfrm>
        </p:spPr>
        <p:txBody>
          <a:bodyPr anchor="ctr">
            <a:normAutofit/>
          </a:bodyPr>
          <a:lstStyle>
            <a:lvl1pPr marL="0" indent="0">
              <a:buNone/>
              <a:defRPr sz="400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section title</a:t>
            </a:r>
          </a:p>
        </p:txBody>
      </p:sp>
    </p:spTree>
    <p:extLst>
      <p:ext uri="{BB962C8B-B14F-4D97-AF65-F5344CB8AC3E}">
        <p14:creationId xmlns:p14="http://schemas.microsoft.com/office/powerpoint/2010/main" val="2799905617"/>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7"/>
          <p:cNvSpPr>
            <a:spLocks noGrp="1"/>
          </p:cNvSpPr>
          <p:nvPr>
            <p:ph type="body" sz="quarter" idx="10" hasCustomPrompt="1"/>
          </p:nvPr>
        </p:nvSpPr>
        <p:spPr>
          <a:xfrm>
            <a:off x="1169718" y="1876022"/>
            <a:ext cx="6192838" cy="1655763"/>
          </a:xfrm>
        </p:spPr>
        <p:txBody>
          <a:bodyPr anchor="ctr">
            <a:normAutofit/>
          </a:bodyPr>
          <a:lstStyle>
            <a:lvl1pPr marL="0" indent="0">
              <a:buNone/>
              <a:defRPr sz="400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section title</a:t>
            </a:r>
          </a:p>
        </p:txBody>
      </p:sp>
    </p:spTree>
    <p:extLst>
      <p:ext uri="{BB962C8B-B14F-4D97-AF65-F5344CB8AC3E}">
        <p14:creationId xmlns:p14="http://schemas.microsoft.com/office/powerpoint/2010/main" val="594534782"/>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 picture">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169718" y="1876022"/>
            <a:ext cx="6192838" cy="1655763"/>
          </a:xfrm>
          <a:solidFill>
            <a:srgbClr val="FFFFFF">
              <a:alpha val="38824"/>
            </a:srgbClr>
          </a:solidFill>
        </p:spPr>
        <p:txBody>
          <a:bodyPr anchor="ctr">
            <a:normAutofit/>
          </a:bodyPr>
          <a:lstStyle>
            <a:lvl1pPr marL="0" indent="0">
              <a:buNone/>
              <a:defRPr sz="4000" b="1"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section title</a:t>
            </a:r>
          </a:p>
        </p:txBody>
      </p:sp>
    </p:spTree>
    <p:extLst>
      <p:ext uri="{BB962C8B-B14F-4D97-AF65-F5344CB8AC3E}">
        <p14:creationId xmlns:p14="http://schemas.microsoft.com/office/powerpoint/2010/main" val="1567663440"/>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 footer">
    <p:spTree>
      <p:nvGrpSpPr>
        <p:cNvPr id="1" name=""/>
        <p:cNvGrpSpPr/>
        <p:nvPr/>
      </p:nvGrpSpPr>
      <p:grpSpPr>
        <a:xfrm>
          <a:off x="0" y="0"/>
          <a:ext cx="0" cy="0"/>
          <a:chOff x="0" y="0"/>
          <a:chExt cx="0" cy="0"/>
        </a:xfrm>
      </p:grpSpPr>
      <p:sp>
        <p:nvSpPr>
          <p:cNvPr id="8" name="Rectangle 7"/>
          <p:cNvSpPr/>
          <p:nvPr userDrawn="1"/>
        </p:nvSpPr>
        <p:spPr>
          <a:xfrm>
            <a:off x="71008" y="4513684"/>
            <a:ext cx="9072000" cy="1201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333500"/>
            <a:ext cx="8291264" cy="1268039"/>
          </a:xfrm>
        </p:spPr>
        <p:txBody>
          <a:bodyPr>
            <a:sp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200">
                <a:solidFill>
                  <a:srgbClr val="000000"/>
                </a:solidFill>
              </a:defRPr>
            </a:lvl4pPr>
            <a:lvl5pPr>
              <a:defRPr sz="12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6" name="TextBox 5"/>
          <p:cNvSpPr txBox="1"/>
          <p:nvPr userDrawn="1"/>
        </p:nvSpPr>
        <p:spPr>
          <a:xfrm>
            <a:off x="107504" y="5404202"/>
            <a:ext cx="504056" cy="261610"/>
          </a:xfrm>
          <a:prstGeom prst="rect">
            <a:avLst/>
          </a:prstGeom>
          <a:noFill/>
        </p:spPr>
        <p:txBody>
          <a:bodyPr wrap="square" rtlCol="0">
            <a:spAutoFit/>
          </a:bodyPr>
          <a:lstStyle/>
          <a:p>
            <a:fld id="{2B30586F-AD96-4774-900C-7FDBE4BB3E33}" type="slidenum">
              <a:rPr lang="en-CA" sz="1100" smtClean="0">
                <a:solidFill>
                  <a:schemeClr val="tx2"/>
                </a:solidFill>
              </a:rPr>
              <a:pPr/>
              <a:t>‹#›</a:t>
            </a:fld>
            <a:endParaRPr lang="en-CA" dirty="0">
              <a:solidFill>
                <a:schemeClr val="tx2"/>
              </a:solidFill>
            </a:endParaRPr>
          </a:p>
        </p:txBody>
      </p:sp>
    </p:spTree>
    <p:extLst>
      <p:ext uri="{BB962C8B-B14F-4D97-AF65-F5344CB8AC3E}">
        <p14:creationId xmlns:p14="http://schemas.microsoft.com/office/powerpoint/2010/main" val="952290341"/>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4" name="TextBox 3"/>
          <p:cNvSpPr txBox="1"/>
          <p:nvPr userDrawn="1"/>
        </p:nvSpPr>
        <p:spPr>
          <a:xfrm>
            <a:off x="107504" y="5404202"/>
            <a:ext cx="504056" cy="261610"/>
          </a:xfrm>
          <a:prstGeom prst="rect">
            <a:avLst/>
          </a:prstGeom>
          <a:noFill/>
        </p:spPr>
        <p:txBody>
          <a:bodyPr wrap="square" rtlCol="0">
            <a:spAutoFit/>
          </a:bodyPr>
          <a:lstStyle/>
          <a:p>
            <a:fld id="{2B30586F-AD96-4774-900C-7FDBE4BB3E33}" type="slidenum">
              <a:rPr lang="en-CA" sz="1100" smtClean="0">
                <a:solidFill>
                  <a:schemeClr val="tx2"/>
                </a:solidFill>
              </a:rPr>
              <a:pPr/>
              <a:t>‹#›</a:t>
            </a:fld>
            <a:endParaRPr lang="en-CA" dirty="0">
              <a:solidFill>
                <a:schemeClr val="tx2"/>
              </a:solidFill>
            </a:endParaRPr>
          </a:p>
        </p:txBody>
      </p:sp>
    </p:spTree>
    <p:extLst>
      <p:ext uri="{BB962C8B-B14F-4D97-AF65-F5344CB8AC3E}">
        <p14:creationId xmlns:p14="http://schemas.microsoft.com/office/powerpoint/2010/main" val="2219699317"/>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slideLayout" Target="../slideLayouts/slideLayout28.xml"/><Relationship Id="rId14" Type="http://schemas.openxmlformats.org/officeDocument/2006/relationships/slideLayout" Target="../slideLayouts/slideLayout29.xml"/><Relationship Id="rId15" Type="http://schemas.openxmlformats.org/officeDocument/2006/relationships/theme" Target="../theme/theme2.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9188"/>
            <a:ext cx="8229600" cy="952500"/>
          </a:xfrm>
          <a:prstGeom prst="rect">
            <a:avLst/>
          </a:prstGeom>
        </p:spPr>
        <p:txBody>
          <a:bodyPr vert="horz" lIns="91440" tIns="45720" rIns="91440" bIns="45720" rtlCol="0" anchor="ctr">
            <a:normAutofit/>
          </a:bodyPr>
          <a:lstStyle/>
          <a:p>
            <a:r>
              <a:rPr lang="en-US" smtClean="0"/>
              <a:t>Click to edit Master title style</a:t>
            </a:r>
            <a:endParaRPr lang="en-CA" dirty="0"/>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pic>
        <p:nvPicPr>
          <p:cNvPr id="7" name="pasted-image.pdf"/>
          <p:cNvPicPr/>
          <p:nvPr/>
        </p:nvPicPr>
        <p:blipFill rotWithShape="1">
          <a:blip r:embed="rId17" cstate="screen">
            <a:extLst>
              <a:ext uri="{28A0092B-C50C-407E-A947-70E740481C1C}">
                <a14:useLocalDpi xmlns:a14="http://schemas.microsoft.com/office/drawing/2010/main"/>
              </a:ext>
            </a:extLst>
          </a:blip>
          <a:srcRect l="-1" r="233"/>
          <a:stretch/>
        </p:blipFill>
        <p:spPr>
          <a:xfrm>
            <a:off x="21266" y="4564747"/>
            <a:ext cx="9122734" cy="1157607"/>
          </a:xfrm>
          <a:prstGeom prst="rect">
            <a:avLst/>
          </a:prstGeom>
          <a:ln w="12700">
            <a:miter lim="400000"/>
          </a:ln>
        </p:spPr>
      </p:pic>
      <p:sp>
        <p:nvSpPr>
          <p:cNvPr id="10" name="TextBox 9"/>
          <p:cNvSpPr txBox="1"/>
          <p:nvPr/>
        </p:nvSpPr>
        <p:spPr>
          <a:xfrm>
            <a:off x="107504" y="5404202"/>
            <a:ext cx="504056" cy="261610"/>
          </a:xfrm>
          <a:prstGeom prst="rect">
            <a:avLst/>
          </a:prstGeom>
          <a:noFill/>
        </p:spPr>
        <p:txBody>
          <a:bodyPr wrap="square" rtlCol="0">
            <a:spAutoFit/>
          </a:bodyPr>
          <a:lstStyle/>
          <a:p>
            <a:fld id="{2B30586F-AD96-4774-900C-7FDBE4BB3E33}" type="slidenum">
              <a:rPr lang="en-CA" sz="1100" smtClean="0">
                <a:solidFill>
                  <a:schemeClr val="bg1">
                    <a:lumMod val="65000"/>
                  </a:schemeClr>
                </a:solidFill>
              </a:rPr>
              <a:pPr/>
              <a:t>‹#›</a:t>
            </a:fld>
            <a:endParaRPr lang="en-CA" dirty="0">
              <a:solidFill>
                <a:schemeClr val="bg1">
                  <a:lumMod val="65000"/>
                </a:schemeClr>
              </a:solidFill>
            </a:endParaRPr>
          </a:p>
        </p:txBody>
      </p:sp>
      <p:pic>
        <p:nvPicPr>
          <p:cNvPr id="6" name="Picture 5"/>
          <p:cNvPicPr>
            <a:picLocks noChangeAspect="1"/>
          </p:cNvPicPr>
          <p:nvPr userDrawn="1"/>
        </p:nvPicPr>
        <p:blipFill>
          <a:blip r:embed="rId18">
            <a:duotone>
              <a:schemeClr val="accent1">
                <a:shade val="45000"/>
                <a:satMod val="135000"/>
              </a:schemeClr>
              <a:prstClr val="white"/>
            </a:duotone>
          </a:blip>
          <a:stretch>
            <a:fillRect/>
          </a:stretch>
        </p:blipFill>
        <p:spPr>
          <a:xfrm>
            <a:off x="8080176" y="4904407"/>
            <a:ext cx="835224" cy="627942"/>
          </a:xfrm>
          <a:prstGeom prst="rect">
            <a:avLst/>
          </a:prstGeom>
        </p:spPr>
      </p:pic>
    </p:spTree>
    <p:extLst>
      <p:ext uri="{BB962C8B-B14F-4D97-AF65-F5344CB8AC3E}">
        <p14:creationId xmlns:p14="http://schemas.microsoft.com/office/powerpoint/2010/main" val="1050009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1" r:id="rId5"/>
    <p:sldLayoutId id="2147483668" r:id="rId6"/>
    <p:sldLayoutId id="2147483664" r:id="rId7"/>
    <p:sldLayoutId id="2147483652" r:id="rId8"/>
    <p:sldLayoutId id="2147483663" r:id="rId9"/>
    <p:sldLayoutId id="2147483660" r:id="rId10"/>
    <p:sldLayoutId id="2147483653" r:id="rId11"/>
    <p:sldLayoutId id="2147483654" r:id="rId12"/>
    <p:sldLayoutId id="2147483656" r:id="rId13"/>
    <p:sldLayoutId id="2147483666" r:id="rId14"/>
    <p:sldLayoutId id="2147483669" r:id="rId15"/>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lang="en-CA" sz="2400" b="0" kern="1200" dirty="0">
          <a:solidFill>
            <a:schemeClr val="tx2"/>
          </a:solidFill>
          <a:latin typeface="+mj-lt"/>
          <a:ea typeface="+mj-ea"/>
          <a:cs typeface="+mj-cs"/>
          <a:sym typeface="Franklin Gothic Book"/>
        </a:defRPr>
      </a:lvl1pPr>
    </p:titleStyle>
    <p:bodyStyle>
      <a:lvl1pPr marL="342900" indent="-342900" algn="l" defTabSz="914400" rtl="0" eaLnBrk="1" latinLnBrk="0" hangingPunct="1">
        <a:spcBef>
          <a:spcPct val="20000"/>
        </a:spcBef>
        <a:buClr>
          <a:schemeClr val="tx1"/>
        </a:buClr>
        <a:buFont typeface="Wingdings" panose="05000000000000000000" pitchFamily="2" charset="2"/>
        <a:buChar char="§"/>
        <a:defRPr sz="1400" kern="1200">
          <a:solidFill>
            <a:srgbClr val="000000"/>
          </a:solidFill>
          <a:latin typeface="Franklin Gothic Book" panose="020B0503020102020204" pitchFamily="34" charset="0"/>
          <a:ea typeface="+mn-ea"/>
          <a:cs typeface="+mn-cs"/>
        </a:defRPr>
      </a:lvl1pPr>
      <a:lvl2pPr marL="742950" indent="-285750" algn="l" defTabSz="914400" rtl="0" eaLnBrk="1" latinLnBrk="0" hangingPunct="1">
        <a:spcBef>
          <a:spcPct val="20000"/>
        </a:spcBef>
        <a:buClr>
          <a:schemeClr val="tx1"/>
        </a:buClr>
        <a:buFont typeface="Wingdings" panose="05000000000000000000" pitchFamily="2" charset="2"/>
        <a:buChar char="§"/>
        <a:defRPr sz="1400" kern="1200">
          <a:solidFill>
            <a:srgbClr val="000000"/>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Clr>
          <a:schemeClr val="tx1"/>
        </a:buClr>
        <a:buFont typeface="Wingdings" panose="05000000000000000000" pitchFamily="2" charset="2"/>
        <a:buChar char="§"/>
        <a:defRPr sz="1200" kern="1200">
          <a:solidFill>
            <a:srgbClr val="000000"/>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Clr>
          <a:schemeClr val="tx1"/>
        </a:buClr>
        <a:buFont typeface="Wingdings" panose="05000000000000000000" pitchFamily="2" charset="2"/>
        <a:buChar char="§"/>
        <a:defRPr sz="1200" kern="1200">
          <a:solidFill>
            <a:srgbClr val="000000"/>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Clr>
          <a:schemeClr val="tx1"/>
        </a:buClr>
        <a:buFont typeface="Wingdings" panose="05000000000000000000" pitchFamily="2" charset="2"/>
        <a:buChar char="§"/>
        <a:defRPr sz="1200" kern="1200">
          <a:solidFill>
            <a:srgbClr val="000000"/>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9188"/>
            <a:ext cx="8229600" cy="952500"/>
          </a:xfrm>
          <a:prstGeom prst="rect">
            <a:avLst/>
          </a:prstGeom>
        </p:spPr>
        <p:txBody>
          <a:bodyPr vert="horz" lIns="91440" tIns="45720" rIns="91440" bIns="45720" rtlCol="0" anchor="ctr">
            <a:normAutofit/>
          </a:bodyPr>
          <a:lstStyle/>
          <a:p>
            <a:r>
              <a:rPr lang="en-US" smtClean="0"/>
              <a:t>Click to edit Master title style</a:t>
            </a:r>
            <a:endParaRPr lang="en-CA" dirty="0"/>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pic>
        <p:nvPicPr>
          <p:cNvPr id="7" name="pasted-image.pdf"/>
          <p:cNvPicPr/>
          <p:nvPr/>
        </p:nvPicPr>
        <p:blipFill rotWithShape="1">
          <a:blip r:embed="rId16" cstate="screen">
            <a:extLst>
              <a:ext uri="{28A0092B-C50C-407E-A947-70E740481C1C}">
                <a14:useLocalDpi xmlns:a14="http://schemas.microsoft.com/office/drawing/2010/main"/>
              </a:ext>
            </a:extLst>
          </a:blip>
          <a:srcRect l="-1" r="233"/>
          <a:stretch/>
        </p:blipFill>
        <p:spPr>
          <a:xfrm>
            <a:off x="21266" y="4564747"/>
            <a:ext cx="9122734" cy="1157607"/>
          </a:xfrm>
          <a:prstGeom prst="rect">
            <a:avLst/>
          </a:prstGeom>
          <a:ln w="12700">
            <a:miter lim="400000"/>
          </a:ln>
        </p:spPr>
      </p:pic>
      <p:sp>
        <p:nvSpPr>
          <p:cNvPr id="10" name="TextBox 9"/>
          <p:cNvSpPr txBox="1"/>
          <p:nvPr/>
        </p:nvSpPr>
        <p:spPr>
          <a:xfrm>
            <a:off x="107504" y="5404202"/>
            <a:ext cx="504056" cy="261610"/>
          </a:xfrm>
          <a:prstGeom prst="rect">
            <a:avLst/>
          </a:prstGeom>
          <a:noFill/>
        </p:spPr>
        <p:txBody>
          <a:bodyPr wrap="square" rtlCol="0">
            <a:spAutoFit/>
          </a:bodyPr>
          <a:lstStyle/>
          <a:p>
            <a:fld id="{2B30586F-AD96-4774-900C-7FDBE4BB3E33}" type="slidenum">
              <a:rPr lang="en-CA" sz="1100" smtClean="0">
                <a:solidFill>
                  <a:srgbClr val="A7A7A7"/>
                </a:solidFill>
              </a:rPr>
              <a:pPr/>
              <a:t>‹#›</a:t>
            </a:fld>
            <a:endParaRPr lang="en-CA" dirty="0">
              <a:solidFill>
                <a:srgbClr val="A7A7A7"/>
              </a:solidFill>
            </a:endParaRPr>
          </a:p>
        </p:txBody>
      </p:sp>
      <p:pic>
        <p:nvPicPr>
          <p:cNvPr id="6" name="Picture 5"/>
          <p:cNvPicPr>
            <a:picLocks noChangeAspect="1"/>
          </p:cNvPicPr>
          <p:nvPr userDrawn="1"/>
        </p:nvPicPr>
        <p:blipFill>
          <a:blip r:embed="rId17">
            <a:duotone>
              <a:schemeClr val="accent1">
                <a:shade val="45000"/>
                <a:satMod val="135000"/>
              </a:schemeClr>
              <a:prstClr val="white"/>
            </a:duotone>
          </a:blip>
          <a:stretch>
            <a:fillRect/>
          </a:stretch>
        </p:blipFill>
        <p:spPr>
          <a:xfrm>
            <a:off x="8080176" y="4904407"/>
            <a:ext cx="835224" cy="627942"/>
          </a:xfrm>
          <a:prstGeom prst="rect">
            <a:avLst/>
          </a:prstGeom>
        </p:spPr>
      </p:pic>
    </p:spTree>
    <p:extLst>
      <p:ext uri="{BB962C8B-B14F-4D97-AF65-F5344CB8AC3E}">
        <p14:creationId xmlns:p14="http://schemas.microsoft.com/office/powerpoint/2010/main" val="72801034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lang="en-CA" sz="2400" b="0" kern="1200" dirty="0">
          <a:solidFill>
            <a:schemeClr val="tx2"/>
          </a:solidFill>
          <a:latin typeface="+mj-lt"/>
          <a:ea typeface="+mj-ea"/>
          <a:cs typeface="+mj-cs"/>
          <a:sym typeface="Franklin Gothic Book"/>
        </a:defRPr>
      </a:lvl1pPr>
    </p:titleStyle>
    <p:bodyStyle>
      <a:lvl1pPr marL="342900" indent="-342900" algn="l" defTabSz="914400" rtl="0" eaLnBrk="1" latinLnBrk="0" hangingPunct="1">
        <a:spcBef>
          <a:spcPct val="20000"/>
        </a:spcBef>
        <a:buClr>
          <a:schemeClr val="tx1"/>
        </a:buClr>
        <a:buFont typeface="Wingdings" panose="05000000000000000000" pitchFamily="2" charset="2"/>
        <a:buChar char="§"/>
        <a:defRPr sz="1400" kern="1200">
          <a:solidFill>
            <a:srgbClr val="000000"/>
          </a:solidFill>
          <a:latin typeface="Franklin Gothic Book" panose="020B0503020102020204" pitchFamily="34" charset="0"/>
          <a:ea typeface="+mn-ea"/>
          <a:cs typeface="+mn-cs"/>
        </a:defRPr>
      </a:lvl1pPr>
      <a:lvl2pPr marL="742950" indent="-285750" algn="l" defTabSz="914400" rtl="0" eaLnBrk="1" latinLnBrk="0" hangingPunct="1">
        <a:spcBef>
          <a:spcPct val="20000"/>
        </a:spcBef>
        <a:buClr>
          <a:schemeClr val="tx1"/>
        </a:buClr>
        <a:buFont typeface="Wingdings" panose="05000000000000000000" pitchFamily="2" charset="2"/>
        <a:buChar char="§"/>
        <a:defRPr sz="1400" kern="1200">
          <a:solidFill>
            <a:srgbClr val="000000"/>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Clr>
          <a:schemeClr val="tx1"/>
        </a:buClr>
        <a:buFont typeface="Wingdings" panose="05000000000000000000" pitchFamily="2" charset="2"/>
        <a:buChar char="§"/>
        <a:defRPr sz="1200" kern="1200">
          <a:solidFill>
            <a:srgbClr val="000000"/>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Clr>
          <a:schemeClr val="tx1"/>
        </a:buClr>
        <a:buFont typeface="Wingdings" panose="05000000000000000000" pitchFamily="2" charset="2"/>
        <a:buChar char="§"/>
        <a:defRPr sz="1200" kern="1200">
          <a:solidFill>
            <a:srgbClr val="000000"/>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Clr>
          <a:schemeClr val="tx1"/>
        </a:buClr>
        <a:buFont typeface="Wingdings" panose="05000000000000000000" pitchFamily="2" charset="2"/>
        <a:buChar char="§"/>
        <a:defRPr sz="1200" kern="1200">
          <a:solidFill>
            <a:srgbClr val="000000"/>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7.png"/><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7.png"/><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5.xml"/><Relationship Id="rId2"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5.xml"/><Relationship Id="rId2"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15.xml"/><Relationship Id="rId2" Type="http://schemas.openxmlformats.org/officeDocument/2006/relationships/diagramData" Target="../diagrams/data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7.png"/><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7.png"/><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hyperlink" Target="http://www.twenty31.org/" TargetMode="External"/><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6133"/>
          <a:stretch/>
        </p:blipFill>
        <p:spPr>
          <a:xfrm>
            <a:off x="3708" y="-22820"/>
            <a:ext cx="9156986" cy="5767476"/>
          </a:xfrm>
          <a:prstGeom prst="rect">
            <a:avLst/>
          </a:prstGeom>
        </p:spPr>
      </p:pic>
      <p:pic>
        <p:nvPicPr>
          <p:cNvPr id="3" name="pasted-image.pdf"/>
          <p:cNvPicPr/>
          <p:nvPr/>
        </p:nvPicPr>
        <p:blipFill rotWithShape="1">
          <a:blip r:embed="rId3" cstate="screen">
            <a:extLst>
              <a:ext uri="{28A0092B-C50C-407E-A947-70E740481C1C}">
                <a14:useLocalDpi xmlns:a14="http://schemas.microsoft.com/office/drawing/2010/main"/>
              </a:ext>
            </a:extLst>
          </a:blip>
          <a:srcRect l="-1" r="233"/>
          <a:stretch/>
        </p:blipFill>
        <p:spPr>
          <a:xfrm>
            <a:off x="-6535" y="4587049"/>
            <a:ext cx="9183989" cy="1157607"/>
          </a:xfrm>
          <a:prstGeom prst="rect">
            <a:avLst/>
          </a:prstGeom>
          <a:ln w="12700">
            <a:miter lim="400000"/>
          </a:ln>
        </p:spPr>
      </p:pic>
      <p:sp>
        <p:nvSpPr>
          <p:cNvPr id="7" name="Text Placeholder 1"/>
          <p:cNvSpPr txBox="1">
            <a:spLocks/>
          </p:cNvSpPr>
          <p:nvPr/>
        </p:nvSpPr>
        <p:spPr>
          <a:xfrm>
            <a:off x="547772" y="1876022"/>
            <a:ext cx="7696635" cy="1655763"/>
          </a:xfrm>
          <a:prstGeom prst="rect">
            <a:avLst/>
          </a:prstGeom>
          <a:solidFill>
            <a:srgbClr val="FFFFFF">
              <a:alpha val="56078"/>
            </a:srgbClr>
          </a:solidFill>
        </p:spPr>
        <p:txBody>
          <a:bodyPr vert="horz" lIns="91440" tIns="45720" rIns="91440" bIns="45720" rtlCol="0" anchor="ctr">
            <a:normAutofit/>
          </a:bodyPr>
          <a:lstStyle>
            <a:lvl1pPr indent="0">
              <a:spcBef>
                <a:spcPct val="20000"/>
              </a:spcBef>
              <a:buClr>
                <a:schemeClr val="tx1"/>
              </a:buClr>
              <a:buFont typeface="Wingdings" panose="05000000000000000000" pitchFamily="2" charset="2"/>
              <a:buNone/>
              <a:defRPr sz="4000" b="1" baseline="0">
                <a:latin typeface="Franklin Gothic Book" panose="020B0503020102020204" pitchFamily="34" charset="0"/>
              </a:defRPr>
            </a:lvl1pPr>
            <a:lvl2pPr marL="742950" indent="-285750">
              <a:spcBef>
                <a:spcPct val="20000"/>
              </a:spcBef>
              <a:buClr>
                <a:schemeClr val="tx1"/>
              </a:buClr>
              <a:buFont typeface="Wingdings" panose="05000000000000000000" pitchFamily="2" charset="2"/>
              <a:buChar char="§"/>
              <a:defRPr sz="1400">
                <a:solidFill>
                  <a:schemeClr val="bg1"/>
                </a:solidFill>
                <a:latin typeface="Franklin Gothic Book" panose="020B0503020102020204" pitchFamily="34" charset="0"/>
              </a:defRPr>
            </a:lvl2pPr>
            <a:lvl3pPr marL="1143000" indent="-228600">
              <a:spcBef>
                <a:spcPct val="20000"/>
              </a:spcBef>
              <a:buClr>
                <a:schemeClr val="tx1"/>
              </a:buClr>
              <a:buFont typeface="Wingdings" panose="05000000000000000000" pitchFamily="2" charset="2"/>
              <a:buChar char="§"/>
              <a:defRPr sz="1200">
                <a:solidFill>
                  <a:schemeClr val="bg1"/>
                </a:solidFill>
                <a:latin typeface="Franklin Gothic Book" panose="020B0503020102020204" pitchFamily="34" charset="0"/>
              </a:defRPr>
            </a:lvl3pPr>
            <a:lvl4pPr marL="1600200" indent="-228600">
              <a:spcBef>
                <a:spcPct val="20000"/>
              </a:spcBef>
              <a:buClr>
                <a:schemeClr val="tx1"/>
              </a:buClr>
              <a:buFont typeface="Wingdings" panose="05000000000000000000" pitchFamily="2" charset="2"/>
              <a:buChar char="§"/>
              <a:defRPr sz="1200">
                <a:solidFill>
                  <a:schemeClr val="bg1"/>
                </a:solidFill>
                <a:latin typeface="Franklin Gothic Book" panose="020B0503020102020204" pitchFamily="34" charset="0"/>
              </a:defRPr>
            </a:lvl4pPr>
            <a:lvl5pPr marL="2057400" indent="-228600">
              <a:spcBef>
                <a:spcPct val="20000"/>
              </a:spcBef>
              <a:buClr>
                <a:schemeClr val="tx1"/>
              </a:buClr>
              <a:buFont typeface="Wingdings" panose="05000000000000000000" pitchFamily="2" charset="2"/>
              <a:buChar char="§"/>
              <a:defRPr sz="1200">
                <a:solidFill>
                  <a:schemeClr val="bg1"/>
                </a:solidFill>
                <a:latin typeface="Franklin Gothic Book" panose="020B05030201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2800" dirty="0" smtClean="0">
                <a:solidFill>
                  <a:srgbClr val="002060"/>
                </a:solidFill>
                <a:latin typeface="+mj-lt"/>
                <a:cs typeface="Century Gothic"/>
              </a:rPr>
              <a:t>Micronesia Cruise Development – PATA Task Force </a:t>
            </a:r>
          </a:p>
          <a:p>
            <a:r>
              <a:rPr lang="en-CA" sz="2400" dirty="0" smtClean="0">
                <a:solidFill>
                  <a:srgbClr val="002060"/>
                </a:solidFill>
                <a:latin typeface="+mn-lt"/>
              </a:rPr>
              <a:t>Draft Report</a:t>
            </a:r>
            <a:endParaRPr lang="en-CA" sz="2400" dirty="0">
              <a:solidFill>
                <a:srgbClr val="C00000"/>
              </a:solidFill>
              <a:latin typeface="+mn-lt"/>
            </a:endParaRPr>
          </a:p>
        </p:txBody>
      </p:sp>
      <p:sp>
        <p:nvSpPr>
          <p:cNvPr id="9" name="Subtitle 2"/>
          <p:cNvSpPr txBox="1">
            <a:spLocks/>
          </p:cNvSpPr>
          <p:nvPr/>
        </p:nvSpPr>
        <p:spPr>
          <a:xfrm>
            <a:off x="547772" y="3863024"/>
            <a:ext cx="5392380" cy="165618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chemeClr val="tx1"/>
              </a:buClr>
              <a:buFont typeface="Wingdings" panose="05000000000000000000" pitchFamily="2" charset="2"/>
              <a:buChar char="§"/>
              <a:defRPr sz="1400" kern="1200">
                <a:solidFill>
                  <a:srgbClr val="000000"/>
                </a:solidFill>
                <a:latin typeface="Franklin Gothic Book" panose="020B0503020102020204" pitchFamily="34" charset="0"/>
                <a:ea typeface="+mn-ea"/>
                <a:cs typeface="+mn-cs"/>
              </a:defRPr>
            </a:lvl1pPr>
            <a:lvl2pPr marL="742950" indent="-285750" algn="l" defTabSz="914400" rtl="0" eaLnBrk="1" latinLnBrk="0" hangingPunct="1">
              <a:spcBef>
                <a:spcPct val="20000"/>
              </a:spcBef>
              <a:buClr>
                <a:schemeClr val="tx1"/>
              </a:buClr>
              <a:buFont typeface="Wingdings" panose="05000000000000000000" pitchFamily="2" charset="2"/>
              <a:buChar char="§"/>
              <a:defRPr sz="1400" kern="1200">
                <a:solidFill>
                  <a:srgbClr val="000000"/>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Clr>
                <a:schemeClr val="tx1"/>
              </a:buClr>
              <a:buFont typeface="Wingdings" panose="05000000000000000000" pitchFamily="2" charset="2"/>
              <a:buChar char="§"/>
              <a:defRPr sz="1200" kern="1200">
                <a:solidFill>
                  <a:srgbClr val="000000"/>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Clr>
                <a:schemeClr val="tx1"/>
              </a:buClr>
              <a:buFont typeface="Wingdings" panose="05000000000000000000" pitchFamily="2" charset="2"/>
              <a:buChar char="§"/>
              <a:defRPr sz="1200" kern="1200">
                <a:solidFill>
                  <a:srgbClr val="000000"/>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Clr>
                <a:schemeClr val="tx1"/>
              </a:buClr>
              <a:buFont typeface="Wingdings" panose="05000000000000000000" pitchFamily="2" charset="2"/>
              <a:buChar char="§"/>
              <a:defRPr sz="1200" kern="1200">
                <a:solidFill>
                  <a:srgbClr val="000000"/>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CA" b="1" dirty="0" smtClean="0">
                <a:solidFill>
                  <a:schemeClr val="bg1"/>
                </a:solidFill>
              </a:rPr>
              <a:t>Submitted by: </a:t>
            </a:r>
          </a:p>
          <a:p>
            <a:pPr marL="0" indent="0">
              <a:buFont typeface="Wingdings" panose="05000000000000000000" pitchFamily="2" charset="2"/>
              <a:buNone/>
            </a:pPr>
            <a:endParaRPr lang="en-CA" b="1" dirty="0">
              <a:solidFill>
                <a:schemeClr val="bg1"/>
              </a:solidFill>
            </a:endParaRPr>
          </a:p>
          <a:p>
            <a:pPr marL="0" indent="0">
              <a:buFont typeface="Wingdings" panose="05000000000000000000" pitchFamily="2" charset="2"/>
              <a:buNone/>
            </a:pPr>
            <a:r>
              <a:rPr lang="en-CA" b="1" dirty="0" smtClean="0">
                <a:solidFill>
                  <a:schemeClr val="bg1"/>
                </a:solidFill>
              </a:rPr>
              <a:t>Greg Klassen</a:t>
            </a:r>
          </a:p>
          <a:p>
            <a:pPr marL="0" indent="0">
              <a:buFont typeface="Wingdings" panose="05000000000000000000" pitchFamily="2" charset="2"/>
              <a:buNone/>
            </a:pPr>
            <a:r>
              <a:rPr lang="en-CA" b="1" dirty="0" smtClean="0">
                <a:solidFill>
                  <a:schemeClr val="bg1"/>
                </a:solidFill>
              </a:rPr>
              <a:t>Oliver Martin</a:t>
            </a:r>
          </a:p>
          <a:p>
            <a:pPr marL="0" indent="0">
              <a:buFont typeface="Wingdings" panose="05000000000000000000" pitchFamily="2" charset="2"/>
              <a:buNone/>
            </a:pPr>
            <a:r>
              <a:rPr lang="en-CA" b="1" dirty="0" smtClean="0">
                <a:solidFill>
                  <a:schemeClr val="bg1"/>
                </a:solidFill>
              </a:rPr>
              <a:t>Twenty31 Consulting Inc. on behalf of the Pacific Asia Travel Association</a:t>
            </a:r>
            <a:endParaRPr lang="en-CA" b="1" dirty="0">
              <a:solidFill>
                <a:schemeClr val="bg1"/>
              </a:solidFill>
            </a:endParaRPr>
          </a:p>
          <a:p>
            <a:pPr marL="0" indent="0">
              <a:buFont typeface="Wingdings" panose="05000000000000000000" pitchFamily="2" charset="2"/>
              <a:buNone/>
            </a:pPr>
            <a:r>
              <a:rPr lang="en-CA" b="1" dirty="0" smtClean="0">
                <a:solidFill>
                  <a:schemeClr val="bg1"/>
                </a:solidFill>
              </a:rPr>
              <a:t>May 10, 2016</a:t>
            </a:r>
            <a:endParaRPr lang="en-CA" b="1" dirty="0">
              <a:solidFill>
                <a:schemeClr val="bg1"/>
              </a:solidFill>
            </a:endParaRPr>
          </a:p>
          <a:p>
            <a:pPr marL="0" indent="0">
              <a:buFont typeface="Wingdings" panose="05000000000000000000" pitchFamily="2" charset="2"/>
              <a:buNone/>
            </a:pPr>
            <a:endParaRPr lang="en-CA" b="1" dirty="0">
              <a:solidFill>
                <a:schemeClr val="bg1"/>
              </a:solidFill>
            </a:endParaRPr>
          </a:p>
        </p:txBody>
      </p:sp>
      <p:pic>
        <p:nvPicPr>
          <p:cNvPr id="5" name="Picture 4"/>
          <p:cNvPicPr>
            <a:picLocks noChangeAspect="1"/>
          </p:cNvPicPr>
          <p:nvPr/>
        </p:nvPicPr>
        <p:blipFill>
          <a:blip r:embed="rId4" cstate="screen">
            <a:biLevel thresh="25000"/>
            <a:extLst>
              <a:ext uri="{28A0092B-C50C-407E-A947-70E740481C1C}">
                <a14:useLocalDpi xmlns:a14="http://schemas.microsoft.com/office/drawing/2010/main" val="0"/>
              </a:ext>
            </a:extLst>
          </a:blip>
          <a:stretch>
            <a:fillRect/>
          </a:stretch>
        </p:blipFill>
        <p:spPr>
          <a:xfrm>
            <a:off x="547773" y="173054"/>
            <a:ext cx="2944178" cy="497681"/>
          </a:xfrm>
          <a:prstGeom prst="rect">
            <a:avLst/>
          </a:prstGeom>
        </p:spPr>
      </p:pic>
    </p:spTree>
    <p:extLst>
      <p:ext uri="{BB962C8B-B14F-4D97-AF65-F5344CB8AC3E}">
        <p14:creationId xmlns:p14="http://schemas.microsoft.com/office/powerpoint/2010/main" val="22718517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000" dirty="0" smtClean="0">
                <a:solidFill>
                  <a:srgbClr val="000000"/>
                </a:solidFill>
              </a:rPr>
              <a:t>Cruise Tourism</a:t>
            </a:r>
            <a:r>
              <a:rPr lang="en-CA" sz="2000" dirty="0">
                <a:solidFill>
                  <a:srgbClr val="000000"/>
                </a:solidFill>
              </a:rPr>
              <a:t> </a:t>
            </a:r>
            <a:r>
              <a:rPr lang="en-CA" sz="2000" dirty="0" smtClean="0">
                <a:solidFill>
                  <a:srgbClr val="000000"/>
                </a:solidFill>
              </a:rPr>
              <a:t>and Tourism 2020</a:t>
            </a:r>
            <a:endParaRPr lang="en-CA" sz="2000" dirty="0">
              <a:solidFill>
                <a:srgbClr val="000000"/>
              </a:solidFill>
            </a:endParaRPr>
          </a:p>
        </p:txBody>
      </p:sp>
      <p:sp>
        <p:nvSpPr>
          <p:cNvPr id="5" name="TextBox 4"/>
          <p:cNvSpPr txBox="1"/>
          <p:nvPr/>
        </p:nvSpPr>
        <p:spPr>
          <a:xfrm>
            <a:off x="539552" y="913284"/>
            <a:ext cx="7632848" cy="4262706"/>
          </a:xfrm>
          <a:prstGeom prst="rect">
            <a:avLst/>
          </a:prstGeom>
          <a:solidFill>
            <a:schemeClr val="bg2">
              <a:lumMod val="60000"/>
              <a:lumOff val="40000"/>
            </a:schemeClr>
          </a:solidFill>
        </p:spPr>
        <p:txBody>
          <a:bodyPr wrap="square" rtlCol="0">
            <a:spAutoFit/>
          </a:bodyPr>
          <a:lstStyle/>
          <a:p>
            <a:pPr>
              <a:buClr>
                <a:srgbClr val="293870"/>
              </a:buClr>
            </a:pPr>
            <a:endParaRPr lang="en-US" sz="1100" dirty="0">
              <a:solidFill>
                <a:schemeClr val="bg1"/>
              </a:solidFill>
            </a:endParaRPr>
          </a:p>
          <a:p>
            <a:pPr>
              <a:buClr>
                <a:srgbClr val="293870"/>
              </a:buClr>
            </a:pPr>
            <a:r>
              <a:rPr lang="en-US" sz="2000" dirty="0" smtClean="0">
                <a:solidFill>
                  <a:schemeClr val="bg1"/>
                </a:solidFill>
              </a:rPr>
              <a:t>Cruise tourism aligns with the following elements of the Tourism 2020 plan:</a:t>
            </a:r>
          </a:p>
          <a:p>
            <a:pPr marL="1543050" lvl="3" indent="-171450">
              <a:buClr>
                <a:srgbClr val="293870"/>
              </a:buClr>
              <a:buFont typeface="Arial" panose="020B0604020202020204" pitchFamily="34" charset="0"/>
              <a:buChar char="•"/>
            </a:pPr>
            <a:r>
              <a:rPr lang="en-US" sz="2000" dirty="0">
                <a:solidFill>
                  <a:schemeClr val="bg1"/>
                </a:solidFill>
              </a:rPr>
              <a:t>Improve Quality and </a:t>
            </a:r>
            <a:r>
              <a:rPr lang="en-US" sz="2000" dirty="0" smtClean="0">
                <a:solidFill>
                  <a:schemeClr val="bg1"/>
                </a:solidFill>
              </a:rPr>
              <a:t>Yield</a:t>
            </a:r>
            <a:endParaRPr lang="en-US" sz="2000" dirty="0">
              <a:solidFill>
                <a:schemeClr val="bg1"/>
              </a:solidFill>
            </a:endParaRPr>
          </a:p>
          <a:p>
            <a:pPr marL="1543050" lvl="3" indent="-171450">
              <a:buClr>
                <a:srgbClr val="293870"/>
              </a:buClr>
              <a:buFont typeface="Arial" panose="020B0604020202020204" pitchFamily="34" charset="0"/>
              <a:buChar char="•"/>
            </a:pPr>
            <a:r>
              <a:rPr lang="en-CA" sz="2000" dirty="0">
                <a:solidFill>
                  <a:schemeClr val="bg1"/>
                </a:solidFill>
              </a:rPr>
              <a:t>Extend Average Length of </a:t>
            </a:r>
            <a:r>
              <a:rPr lang="en-CA" sz="2000" dirty="0" smtClean="0">
                <a:solidFill>
                  <a:schemeClr val="bg1"/>
                </a:solidFill>
              </a:rPr>
              <a:t>Stay</a:t>
            </a:r>
            <a:endParaRPr lang="en-CA" sz="2000" dirty="0">
              <a:solidFill>
                <a:schemeClr val="bg1"/>
              </a:solidFill>
            </a:endParaRPr>
          </a:p>
          <a:p>
            <a:pPr marL="1543050" lvl="3" indent="-171450">
              <a:buClr>
                <a:srgbClr val="293870"/>
              </a:buClr>
              <a:buFont typeface="Arial" panose="020B0604020202020204" pitchFamily="34" charset="0"/>
              <a:buChar char="•"/>
            </a:pPr>
            <a:r>
              <a:rPr lang="en-US" sz="2000" dirty="0">
                <a:solidFill>
                  <a:schemeClr val="bg1"/>
                </a:solidFill>
              </a:rPr>
              <a:t>Extend Tourism </a:t>
            </a:r>
            <a:r>
              <a:rPr lang="en-US" sz="2000" dirty="0" smtClean="0">
                <a:solidFill>
                  <a:schemeClr val="bg1"/>
                </a:solidFill>
              </a:rPr>
              <a:t>Beyond Tumon</a:t>
            </a:r>
          </a:p>
          <a:p>
            <a:pPr marL="171450" indent="-171450">
              <a:buClr>
                <a:srgbClr val="293870"/>
              </a:buClr>
              <a:buFont typeface="Arial" panose="020B0604020202020204" pitchFamily="34" charset="0"/>
              <a:buChar char="•"/>
            </a:pPr>
            <a:endParaRPr lang="en-US" sz="2000" dirty="0">
              <a:solidFill>
                <a:schemeClr val="bg1"/>
              </a:solidFill>
            </a:endParaRPr>
          </a:p>
          <a:p>
            <a:pPr>
              <a:buClr>
                <a:srgbClr val="293870"/>
              </a:buClr>
            </a:pPr>
            <a:r>
              <a:rPr lang="en-US" sz="2000" dirty="0">
                <a:solidFill>
                  <a:schemeClr val="bg1"/>
                </a:solidFill>
              </a:rPr>
              <a:t>C</a:t>
            </a:r>
            <a:r>
              <a:rPr lang="en-US" sz="2000" dirty="0" smtClean="0">
                <a:solidFill>
                  <a:schemeClr val="bg1"/>
                </a:solidFill>
              </a:rPr>
              <a:t>ruise tourism will:</a:t>
            </a:r>
          </a:p>
          <a:p>
            <a:pPr marL="1543050" lvl="3" indent="-171450">
              <a:buClr>
                <a:srgbClr val="293870"/>
              </a:buClr>
              <a:buFont typeface="Arial" panose="020B0604020202020204" pitchFamily="34" charset="0"/>
              <a:buChar char="•"/>
            </a:pPr>
            <a:r>
              <a:rPr lang="en-US" sz="2000" dirty="0" smtClean="0">
                <a:solidFill>
                  <a:schemeClr val="bg1"/>
                </a:solidFill>
              </a:rPr>
              <a:t>Help with the dispersal of travelers and their spending in communities beyond Tumon</a:t>
            </a:r>
          </a:p>
          <a:p>
            <a:pPr marL="1543050" lvl="3" indent="-171450">
              <a:buClr>
                <a:srgbClr val="293870"/>
              </a:buClr>
              <a:buFont typeface="Arial" panose="020B0604020202020204" pitchFamily="34" charset="0"/>
              <a:buChar char="•"/>
            </a:pPr>
            <a:r>
              <a:rPr lang="en-US" sz="2000" dirty="0" smtClean="0">
                <a:solidFill>
                  <a:schemeClr val="bg1"/>
                </a:solidFill>
              </a:rPr>
              <a:t>Improve sustainability and alleviate pressure on existing infrastructure</a:t>
            </a:r>
          </a:p>
          <a:p>
            <a:pPr marL="1543050" lvl="3" indent="-171450">
              <a:buClr>
                <a:srgbClr val="293870"/>
              </a:buClr>
              <a:buFont typeface="Arial" panose="020B0604020202020204" pitchFamily="34" charset="0"/>
              <a:buChar char="•"/>
            </a:pPr>
            <a:r>
              <a:rPr lang="en-US" sz="2000" dirty="0" smtClean="0">
                <a:solidFill>
                  <a:schemeClr val="bg1"/>
                </a:solidFill>
              </a:rPr>
              <a:t>Help position Guam’s brand standing as an experiential travel destination</a:t>
            </a:r>
            <a:r>
              <a:rPr lang="en-US" sz="2000" dirty="0">
                <a:solidFill>
                  <a:schemeClr val="bg1"/>
                </a:solidFill>
              </a:rPr>
              <a:t> </a:t>
            </a:r>
            <a:r>
              <a:rPr lang="en-US" sz="2000" dirty="0" smtClean="0">
                <a:solidFill>
                  <a:schemeClr val="bg1"/>
                </a:solidFill>
              </a:rPr>
              <a:t>(i.e., advocacy loop)</a:t>
            </a:r>
            <a:endParaRPr lang="en-US" sz="2000" dirty="0">
              <a:solidFill>
                <a:schemeClr val="bg1"/>
              </a:solidFill>
            </a:endParaRPr>
          </a:p>
        </p:txBody>
      </p:sp>
    </p:spTree>
    <p:extLst>
      <p:ext uri="{BB962C8B-B14F-4D97-AF65-F5344CB8AC3E}">
        <p14:creationId xmlns:p14="http://schemas.microsoft.com/office/powerpoint/2010/main" val="33745935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188"/>
            <a:ext cx="8229600" cy="952500"/>
          </a:xfrm>
        </p:spPr>
        <p:txBody>
          <a:bodyPr>
            <a:normAutofit/>
          </a:bodyPr>
          <a:lstStyle/>
          <a:p>
            <a:r>
              <a:rPr lang="en-CA" sz="2000" b="1" dirty="0" smtClean="0">
                <a:solidFill>
                  <a:srgbClr val="000000"/>
                </a:solidFill>
              </a:rPr>
              <a:t>Addressing the Objectives – Determine Most Feasible Location</a:t>
            </a:r>
            <a:endParaRPr lang="en-CA" sz="2000" b="1" dirty="0">
              <a:solidFill>
                <a:srgbClr val="000000"/>
              </a:solidFill>
            </a:endParaRPr>
          </a:p>
        </p:txBody>
      </p:sp>
      <p:sp>
        <p:nvSpPr>
          <p:cNvPr id="4" name="Rectangle 3"/>
          <p:cNvSpPr/>
          <p:nvPr/>
        </p:nvSpPr>
        <p:spPr>
          <a:xfrm>
            <a:off x="539552" y="841276"/>
            <a:ext cx="7776864" cy="3416320"/>
          </a:xfrm>
          <a:prstGeom prst="rect">
            <a:avLst/>
          </a:prstGeom>
        </p:spPr>
        <p:txBody>
          <a:bodyPr wrap="square">
            <a:spAutoFit/>
          </a:bodyPr>
          <a:lstStyle/>
          <a:p>
            <a:pPr marL="228600" indent="-228600" algn="just">
              <a:buAutoNum type="arabicParenR"/>
            </a:pPr>
            <a:r>
              <a:rPr lang="en-US" dirty="0">
                <a:solidFill>
                  <a:srgbClr val="000000"/>
                </a:solidFill>
              </a:rPr>
              <a:t>Guam, given it is the main hub in Micronesia</a:t>
            </a:r>
            <a:r>
              <a:rPr lang="en-US" dirty="0">
                <a:solidFill>
                  <a:srgbClr val="FF0000"/>
                </a:solidFill>
              </a:rPr>
              <a:t>, </a:t>
            </a:r>
            <a:r>
              <a:rPr lang="en-US" dirty="0"/>
              <a:t>its significant airport infrastructure and direct access from major international hub markets </a:t>
            </a:r>
            <a:r>
              <a:rPr lang="en-US" dirty="0">
                <a:solidFill>
                  <a:srgbClr val="000000"/>
                </a:solidFill>
              </a:rPr>
              <a:t>is the logical location for a </a:t>
            </a:r>
            <a:r>
              <a:rPr lang="en-US" dirty="0" err="1">
                <a:solidFill>
                  <a:srgbClr val="000000"/>
                </a:solidFill>
              </a:rPr>
              <a:t>homeported</a:t>
            </a:r>
            <a:r>
              <a:rPr lang="en-US" dirty="0">
                <a:solidFill>
                  <a:srgbClr val="000000"/>
                </a:solidFill>
              </a:rPr>
              <a:t> cruise line. </a:t>
            </a:r>
            <a:endParaRPr lang="en-US" dirty="0" smtClean="0">
              <a:solidFill>
                <a:srgbClr val="000000"/>
              </a:solidFill>
            </a:endParaRPr>
          </a:p>
          <a:p>
            <a:pPr marL="228600" indent="-228600" algn="just">
              <a:buAutoNum type="arabicParenR"/>
            </a:pPr>
            <a:endParaRPr lang="en-US" dirty="0">
              <a:solidFill>
                <a:srgbClr val="000000"/>
              </a:solidFill>
            </a:endParaRPr>
          </a:p>
          <a:p>
            <a:pPr marL="228600" indent="-228600" algn="just">
              <a:buAutoNum type="arabicParenR"/>
            </a:pPr>
            <a:r>
              <a:rPr lang="en-US" dirty="0" smtClean="0">
                <a:solidFill>
                  <a:srgbClr val="000000"/>
                </a:solidFill>
              </a:rPr>
              <a:t>The </a:t>
            </a:r>
            <a:r>
              <a:rPr lang="en-US" dirty="0">
                <a:solidFill>
                  <a:srgbClr val="000000"/>
                </a:solidFill>
              </a:rPr>
              <a:t>main port terminal (and ideally H dock, following the planned renovations) would be the most feasible location (i.e., within the short-medium term) to port the proposed cruise line.</a:t>
            </a:r>
          </a:p>
          <a:p>
            <a:pPr marL="228600" indent="-228600" algn="just">
              <a:buAutoNum type="arabicParenR"/>
            </a:pPr>
            <a:endParaRPr lang="en-US" dirty="0">
              <a:solidFill>
                <a:srgbClr val="000000"/>
              </a:solidFill>
            </a:endParaRPr>
          </a:p>
          <a:p>
            <a:pPr marL="228600" indent="-228600" algn="just">
              <a:buAutoNum type="arabicParenR"/>
            </a:pPr>
            <a:r>
              <a:rPr lang="en-US" dirty="0">
                <a:solidFill>
                  <a:srgbClr val="000000"/>
                </a:solidFill>
              </a:rPr>
              <a:t>Based on the Task Force’s observations, we would recommend that an off-port facility (i.e., a purpose built/renovated boarding/departing terminal and/or a rented and secure space in a hotel) be used as the main check-in/check-out and holding facility (i.e., not conducted at the congested port)</a:t>
            </a:r>
          </a:p>
        </p:txBody>
      </p:sp>
    </p:spTree>
    <p:extLst>
      <p:ext uri="{BB962C8B-B14F-4D97-AF65-F5344CB8AC3E}">
        <p14:creationId xmlns:p14="http://schemas.microsoft.com/office/powerpoint/2010/main" val="104854918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188"/>
            <a:ext cx="8229600" cy="952500"/>
          </a:xfrm>
        </p:spPr>
        <p:txBody>
          <a:bodyPr>
            <a:normAutofit/>
          </a:bodyPr>
          <a:lstStyle/>
          <a:p>
            <a:r>
              <a:rPr lang="en-CA" sz="2000" dirty="0" smtClean="0">
                <a:solidFill>
                  <a:srgbClr val="000000"/>
                </a:solidFill>
              </a:rPr>
              <a:t>Addressing the Objectives – Determine Viability of Inter-Island Cruises</a:t>
            </a:r>
            <a:endParaRPr lang="en-CA" sz="2000" dirty="0">
              <a:solidFill>
                <a:srgbClr val="000000"/>
              </a:solidFill>
            </a:endParaRPr>
          </a:p>
        </p:txBody>
      </p:sp>
      <p:sp>
        <p:nvSpPr>
          <p:cNvPr id="4" name="Rectangle 3"/>
          <p:cNvSpPr/>
          <p:nvPr/>
        </p:nvSpPr>
        <p:spPr>
          <a:xfrm>
            <a:off x="539552" y="913284"/>
            <a:ext cx="7848872" cy="3970318"/>
          </a:xfrm>
          <a:prstGeom prst="rect">
            <a:avLst/>
          </a:prstGeom>
        </p:spPr>
        <p:txBody>
          <a:bodyPr wrap="square">
            <a:spAutoFit/>
          </a:bodyPr>
          <a:lstStyle/>
          <a:p>
            <a:pPr marL="228600" indent="-228600" algn="just">
              <a:buAutoNum type="arabicParenR"/>
            </a:pPr>
            <a:r>
              <a:rPr lang="en-US" dirty="0">
                <a:solidFill>
                  <a:srgbClr val="000000"/>
                </a:solidFill>
              </a:rPr>
              <a:t>R</a:t>
            </a:r>
            <a:r>
              <a:rPr lang="en-US" dirty="0" smtClean="0">
                <a:solidFill>
                  <a:srgbClr val="000000"/>
                </a:solidFill>
              </a:rPr>
              <a:t>ecommend </a:t>
            </a:r>
            <a:r>
              <a:rPr lang="en-US" dirty="0">
                <a:solidFill>
                  <a:srgbClr val="000000"/>
                </a:solidFill>
              </a:rPr>
              <a:t>a ‘proof of concept’ whereby one (or more) small ship cruise line companies would compete for the opportunity to set up and develop a </a:t>
            </a:r>
            <a:r>
              <a:rPr lang="en-US" dirty="0" smtClean="0">
                <a:solidFill>
                  <a:srgbClr val="000000"/>
                </a:solidFill>
              </a:rPr>
              <a:t>program </a:t>
            </a:r>
            <a:r>
              <a:rPr lang="en-US" dirty="0">
                <a:solidFill>
                  <a:srgbClr val="000000"/>
                </a:solidFill>
              </a:rPr>
              <a:t>of annual sailings. </a:t>
            </a:r>
            <a:r>
              <a:rPr lang="en-US" dirty="0" smtClean="0">
                <a:solidFill>
                  <a:srgbClr val="000000"/>
                </a:solidFill>
              </a:rPr>
              <a:t>This would </a:t>
            </a:r>
            <a:r>
              <a:rPr lang="en-US" dirty="0">
                <a:solidFill>
                  <a:srgbClr val="000000"/>
                </a:solidFill>
              </a:rPr>
              <a:t>likely help offset downside investment and set up risks for both the operator and Government of Guam (and partners</a:t>
            </a:r>
            <a:r>
              <a:rPr lang="en-US" dirty="0" smtClean="0">
                <a:solidFill>
                  <a:srgbClr val="000000"/>
                </a:solidFill>
              </a:rPr>
              <a:t>).</a:t>
            </a:r>
          </a:p>
          <a:p>
            <a:pPr algn="just"/>
            <a:endParaRPr lang="en-US" dirty="0">
              <a:solidFill>
                <a:srgbClr val="000000"/>
              </a:solidFill>
            </a:endParaRPr>
          </a:p>
          <a:p>
            <a:pPr marL="228600" indent="-228600" algn="just">
              <a:buAutoNum type="arabicParenR"/>
            </a:pPr>
            <a:r>
              <a:rPr lang="en-CA" dirty="0">
                <a:solidFill>
                  <a:srgbClr val="000000"/>
                </a:solidFill>
              </a:rPr>
              <a:t>Further economic analysis including devising an appropriate methodology to assess the economic impact of this proof of concept for both Guam and Micronesia will have to be done.</a:t>
            </a:r>
          </a:p>
          <a:p>
            <a:pPr marL="228600" indent="-228600" algn="just">
              <a:buAutoNum type="arabicParenR"/>
            </a:pPr>
            <a:endParaRPr lang="en-CA" dirty="0">
              <a:solidFill>
                <a:srgbClr val="000000"/>
              </a:solidFill>
            </a:endParaRPr>
          </a:p>
          <a:p>
            <a:pPr marL="228600" indent="-228600" algn="just">
              <a:buAutoNum type="arabicParenR"/>
            </a:pPr>
            <a:r>
              <a:rPr lang="en-CA" dirty="0">
                <a:solidFill>
                  <a:srgbClr val="000000"/>
                </a:solidFill>
              </a:rPr>
              <a:t>From a product and experience development perspective, the proof of concept will likely require a concerted effort to identify existing and new truly authentic tourism experiences and products aligned with those in demand by experiential </a:t>
            </a:r>
            <a:r>
              <a:rPr lang="en-CA" dirty="0" smtClean="0">
                <a:solidFill>
                  <a:srgbClr val="000000"/>
                </a:solidFill>
              </a:rPr>
              <a:t>travelers.</a:t>
            </a:r>
            <a:endParaRPr lang="en-US" dirty="0">
              <a:solidFill>
                <a:srgbClr val="000000"/>
              </a:solidFill>
            </a:endParaRPr>
          </a:p>
        </p:txBody>
      </p:sp>
    </p:spTree>
    <p:extLst>
      <p:ext uri="{BB962C8B-B14F-4D97-AF65-F5344CB8AC3E}">
        <p14:creationId xmlns:p14="http://schemas.microsoft.com/office/powerpoint/2010/main" val="370088085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188"/>
            <a:ext cx="8229600" cy="952500"/>
          </a:xfrm>
        </p:spPr>
        <p:txBody>
          <a:bodyPr>
            <a:normAutofit/>
          </a:bodyPr>
          <a:lstStyle/>
          <a:p>
            <a:r>
              <a:rPr lang="en-CA" sz="2000" dirty="0" smtClean="0">
                <a:solidFill>
                  <a:srgbClr val="000000"/>
                </a:solidFill>
              </a:rPr>
              <a:t>Addressing the Objectives</a:t>
            </a:r>
            <a:r>
              <a:rPr lang="en-CA" sz="2000" dirty="0">
                <a:solidFill>
                  <a:srgbClr val="000000"/>
                </a:solidFill>
              </a:rPr>
              <a:t> </a:t>
            </a:r>
            <a:r>
              <a:rPr lang="en-CA" sz="2000" dirty="0" smtClean="0">
                <a:solidFill>
                  <a:srgbClr val="000000"/>
                </a:solidFill>
              </a:rPr>
              <a:t>– Identify International Demand</a:t>
            </a:r>
            <a:endParaRPr lang="en-CA" sz="2000" dirty="0">
              <a:solidFill>
                <a:srgbClr val="000000"/>
              </a:solidFill>
            </a:endParaRPr>
          </a:p>
        </p:txBody>
      </p:sp>
      <p:sp>
        <p:nvSpPr>
          <p:cNvPr id="4" name="Rectangle 3"/>
          <p:cNvSpPr/>
          <p:nvPr/>
        </p:nvSpPr>
        <p:spPr>
          <a:xfrm>
            <a:off x="539552" y="841276"/>
            <a:ext cx="7920880" cy="3416320"/>
          </a:xfrm>
          <a:prstGeom prst="rect">
            <a:avLst/>
          </a:prstGeom>
        </p:spPr>
        <p:txBody>
          <a:bodyPr wrap="square">
            <a:spAutoFit/>
          </a:bodyPr>
          <a:lstStyle/>
          <a:p>
            <a:pPr marL="228600" indent="-228600" algn="just">
              <a:buFont typeface="+mj-lt"/>
              <a:buAutoNum type="arabicParenR"/>
            </a:pPr>
            <a:r>
              <a:rPr lang="en-US" dirty="0">
                <a:solidFill>
                  <a:srgbClr val="000000"/>
                </a:solidFill>
              </a:rPr>
              <a:t>The main target of small ship cruise lines is the experiential </a:t>
            </a:r>
            <a:r>
              <a:rPr lang="en-US" dirty="0" smtClean="0">
                <a:solidFill>
                  <a:srgbClr val="000000"/>
                </a:solidFill>
              </a:rPr>
              <a:t>traveler </a:t>
            </a:r>
            <a:r>
              <a:rPr lang="en-US" dirty="0">
                <a:solidFill>
                  <a:srgbClr val="000000"/>
                </a:solidFill>
              </a:rPr>
              <a:t>– one of the fastest growing segments of global </a:t>
            </a:r>
            <a:r>
              <a:rPr lang="en-US" dirty="0" smtClean="0">
                <a:solidFill>
                  <a:srgbClr val="000000"/>
                </a:solidFill>
              </a:rPr>
              <a:t>traveler - representing </a:t>
            </a:r>
            <a:r>
              <a:rPr lang="en-US" dirty="0">
                <a:solidFill>
                  <a:srgbClr val="000000"/>
                </a:solidFill>
              </a:rPr>
              <a:t>up to 35% the total global travel </a:t>
            </a:r>
            <a:r>
              <a:rPr lang="en-US" dirty="0" smtClean="0">
                <a:solidFill>
                  <a:srgbClr val="000000"/>
                </a:solidFill>
              </a:rPr>
              <a:t>market. </a:t>
            </a:r>
          </a:p>
          <a:p>
            <a:endParaRPr lang="en-US" dirty="0" smtClean="0">
              <a:solidFill>
                <a:srgbClr val="000000"/>
              </a:solidFill>
            </a:endParaRPr>
          </a:p>
          <a:p>
            <a:pPr marL="228600" indent="-228600" algn="just">
              <a:buFont typeface="+mj-lt"/>
              <a:buAutoNum type="arabicParenR"/>
            </a:pPr>
            <a:r>
              <a:rPr lang="en-US" dirty="0" smtClean="0">
                <a:solidFill>
                  <a:srgbClr val="000000"/>
                </a:solidFill>
              </a:rPr>
              <a:t>The </a:t>
            </a:r>
            <a:r>
              <a:rPr lang="en-US" dirty="0">
                <a:solidFill>
                  <a:srgbClr val="000000"/>
                </a:solidFill>
              </a:rPr>
              <a:t>Experiential traveler also aligns with the Expat </a:t>
            </a:r>
            <a:r>
              <a:rPr lang="en-US" dirty="0" smtClean="0">
                <a:solidFill>
                  <a:srgbClr val="000000"/>
                </a:solidFill>
              </a:rPr>
              <a:t>market numbering </a:t>
            </a:r>
            <a:r>
              <a:rPr lang="en-US" dirty="0">
                <a:solidFill>
                  <a:srgbClr val="000000"/>
                </a:solidFill>
              </a:rPr>
              <a:t>anywhere from five to eight million consumers in the main Asian hubs of Shanghai, Tokyo, Seoul, Beijing, Singapore, Bangkok, Kuala Lumpur and Sydney. </a:t>
            </a:r>
            <a:endParaRPr lang="en-US" dirty="0" smtClean="0">
              <a:solidFill>
                <a:srgbClr val="000000"/>
              </a:solidFill>
            </a:endParaRPr>
          </a:p>
          <a:p>
            <a:endParaRPr lang="en-US" dirty="0">
              <a:solidFill>
                <a:srgbClr val="000000"/>
              </a:solidFill>
            </a:endParaRPr>
          </a:p>
          <a:p>
            <a:pPr marL="228600" indent="-228600" algn="just">
              <a:buFont typeface="+mj-lt"/>
              <a:buAutoNum type="arabicParenR"/>
            </a:pPr>
            <a:r>
              <a:rPr lang="en-US" dirty="0" smtClean="0">
                <a:solidFill>
                  <a:srgbClr val="000000"/>
                </a:solidFill>
              </a:rPr>
              <a:t>It’s </a:t>
            </a:r>
            <a:r>
              <a:rPr lang="en-US" dirty="0">
                <a:solidFill>
                  <a:srgbClr val="000000"/>
                </a:solidFill>
              </a:rPr>
              <a:t>important to note that while there is some crossover,  the traditional “big ship” cruise passenger bears little resemblance to the small ship cruise passenger seeking learning expeditions.</a:t>
            </a:r>
          </a:p>
        </p:txBody>
      </p:sp>
    </p:spTree>
    <p:extLst>
      <p:ext uri="{BB962C8B-B14F-4D97-AF65-F5344CB8AC3E}">
        <p14:creationId xmlns:p14="http://schemas.microsoft.com/office/powerpoint/2010/main" val="156337849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188"/>
            <a:ext cx="8229600" cy="952500"/>
          </a:xfrm>
        </p:spPr>
        <p:txBody>
          <a:bodyPr>
            <a:normAutofit/>
          </a:bodyPr>
          <a:lstStyle/>
          <a:p>
            <a:r>
              <a:rPr lang="en-CA" sz="2000" dirty="0" smtClean="0">
                <a:solidFill>
                  <a:srgbClr val="000000"/>
                </a:solidFill>
              </a:rPr>
              <a:t>Addressing the Objectives</a:t>
            </a:r>
            <a:r>
              <a:rPr lang="en-CA" sz="2000" dirty="0">
                <a:solidFill>
                  <a:srgbClr val="000000"/>
                </a:solidFill>
              </a:rPr>
              <a:t> </a:t>
            </a:r>
            <a:r>
              <a:rPr lang="en-CA" sz="2000" dirty="0" smtClean="0">
                <a:solidFill>
                  <a:srgbClr val="000000"/>
                </a:solidFill>
              </a:rPr>
              <a:t>– Determine Ideal Marketing Strategy</a:t>
            </a:r>
            <a:endParaRPr lang="en-CA" sz="2000" dirty="0">
              <a:solidFill>
                <a:srgbClr val="000000"/>
              </a:solidFill>
            </a:endParaRPr>
          </a:p>
        </p:txBody>
      </p:sp>
      <p:sp>
        <p:nvSpPr>
          <p:cNvPr id="4" name="Rectangle 3"/>
          <p:cNvSpPr/>
          <p:nvPr/>
        </p:nvSpPr>
        <p:spPr>
          <a:xfrm>
            <a:off x="539552" y="913284"/>
            <a:ext cx="8064896" cy="3139321"/>
          </a:xfrm>
          <a:prstGeom prst="rect">
            <a:avLst/>
          </a:prstGeom>
        </p:spPr>
        <p:txBody>
          <a:bodyPr wrap="square">
            <a:spAutoFit/>
          </a:bodyPr>
          <a:lstStyle/>
          <a:p>
            <a:pPr marL="228600" indent="-228600">
              <a:buFont typeface="Arial" panose="020B0604020202020204" pitchFamily="34" charset="0"/>
              <a:buChar char="•"/>
            </a:pPr>
            <a:r>
              <a:rPr lang="en-US" dirty="0">
                <a:solidFill>
                  <a:srgbClr val="000000"/>
                </a:solidFill>
              </a:rPr>
              <a:t>A </a:t>
            </a:r>
            <a:r>
              <a:rPr lang="en-US" dirty="0" smtClean="0">
                <a:solidFill>
                  <a:srgbClr val="000000"/>
                </a:solidFill>
              </a:rPr>
              <a:t>small </a:t>
            </a:r>
            <a:r>
              <a:rPr lang="en-US" dirty="0">
                <a:solidFill>
                  <a:srgbClr val="000000"/>
                </a:solidFill>
              </a:rPr>
              <a:t>ship cruise line in </a:t>
            </a:r>
            <a:r>
              <a:rPr lang="en-US" dirty="0" smtClean="0">
                <a:solidFill>
                  <a:srgbClr val="000000"/>
                </a:solidFill>
              </a:rPr>
              <a:t>Micronesia </a:t>
            </a:r>
            <a:r>
              <a:rPr lang="en-US" dirty="0">
                <a:solidFill>
                  <a:srgbClr val="000000"/>
                </a:solidFill>
              </a:rPr>
              <a:t>would benefit from a </a:t>
            </a:r>
            <a:r>
              <a:rPr lang="en-US" u="sng" dirty="0">
                <a:solidFill>
                  <a:srgbClr val="000000"/>
                </a:solidFill>
              </a:rPr>
              <a:t>first mover </a:t>
            </a:r>
            <a:r>
              <a:rPr lang="en-US" dirty="0">
                <a:solidFill>
                  <a:srgbClr val="000000"/>
                </a:solidFill>
              </a:rPr>
              <a:t>opportunity and </a:t>
            </a:r>
            <a:r>
              <a:rPr lang="en-US" dirty="0" smtClean="0">
                <a:solidFill>
                  <a:srgbClr val="000000"/>
                </a:solidFill>
              </a:rPr>
              <a:t>spur </a:t>
            </a:r>
            <a:r>
              <a:rPr lang="en-US" dirty="0">
                <a:solidFill>
                  <a:srgbClr val="000000"/>
                </a:solidFill>
              </a:rPr>
              <a:t>increased investment in this underserved, yet growing tourism market – positioning </a:t>
            </a:r>
            <a:r>
              <a:rPr lang="en-US" dirty="0" smtClean="0">
                <a:solidFill>
                  <a:srgbClr val="000000"/>
                </a:solidFill>
              </a:rPr>
              <a:t>the region </a:t>
            </a:r>
            <a:r>
              <a:rPr lang="en-US" dirty="0">
                <a:solidFill>
                  <a:srgbClr val="000000"/>
                </a:solidFill>
              </a:rPr>
              <a:t>as ‘open for business’ (i.e., the world is also running out of new regions to develop cruise tourism and Micronesia is largely un-developed</a:t>
            </a:r>
            <a:r>
              <a:rPr lang="en-US" dirty="0" smtClean="0">
                <a:solidFill>
                  <a:srgbClr val="000000"/>
                </a:solidFill>
              </a:rPr>
              <a:t>)</a:t>
            </a:r>
          </a:p>
          <a:p>
            <a:pPr marL="228600" indent="-228600">
              <a:buFont typeface="Arial" panose="020B0604020202020204" pitchFamily="34" charset="0"/>
              <a:buChar char="•"/>
            </a:pPr>
            <a:endParaRPr lang="en-US" dirty="0">
              <a:solidFill>
                <a:srgbClr val="000000"/>
              </a:solidFill>
            </a:endParaRPr>
          </a:p>
          <a:p>
            <a:pPr marL="228600" indent="-228600">
              <a:buFont typeface="Arial" panose="020B0604020202020204" pitchFamily="34" charset="0"/>
              <a:buChar char="•"/>
            </a:pPr>
            <a:r>
              <a:rPr lang="en-US" dirty="0">
                <a:solidFill>
                  <a:srgbClr val="000000"/>
                </a:solidFill>
              </a:rPr>
              <a:t>O</a:t>
            </a:r>
            <a:r>
              <a:rPr lang="en-US" dirty="0" smtClean="0">
                <a:solidFill>
                  <a:srgbClr val="000000"/>
                </a:solidFill>
              </a:rPr>
              <a:t>pportunity </a:t>
            </a:r>
            <a:r>
              <a:rPr lang="en-US" dirty="0">
                <a:solidFill>
                  <a:srgbClr val="000000"/>
                </a:solidFill>
              </a:rPr>
              <a:t>to cruise the virtually last untapped cruise region of the Blue </a:t>
            </a:r>
            <a:r>
              <a:rPr lang="en-US" dirty="0" smtClean="0">
                <a:solidFill>
                  <a:srgbClr val="000000"/>
                </a:solidFill>
              </a:rPr>
              <a:t>Continent</a:t>
            </a:r>
          </a:p>
          <a:p>
            <a:endParaRPr lang="en-US" dirty="0">
              <a:solidFill>
                <a:srgbClr val="000000"/>
              </a:solidFill>
            </a:endParaRPr>
          </a:p>
          <a:p>
            <a:pPr marL="228600" indent="-228600">
              <a:buFont typeface="Arial" panose="020B0604020202020204" pitchFamily="34" charset="0"/>
              <a:buChar char="•"/>
            </a:pPr>
            <a:r>
              <a:rPr lang="en-US" dirty="0" smtClean="0">
                <a:solidFill>
                  <a:srgbClr val="000000"/>
                </a:solidFill>
              </a:rPr>
              <a:t>Differentiates tourism </a:t>
            </a:r>
            <a:r>
              <a:rPr lang="en-US" dirty="0">
                <a:solidFill>
                  <a:srgbClr val="000000"/>
                </a:solidFill>
              </a:rPr>
              <a:t>offerings and help shift the </a:t>
            </a:r>
            <a:r>
              <a:rPr lang="en-US" dirty="0" smtClean="0">
                <a:solidFill>
                  <a:srgbClr val="000000"/>
                </a:solidFill>
              </a:rPr>
              <a:t>region </a:t>
            </a:r>
            <a:r>
              <a:rPr lang="en-US" dirty="0">
                <a:solidFill>
                  <a:srgbClr val="000000"/>
                </a:solidFill>
              </a:rPr>
              <a:t>away from the current but declining reliance on mass-</a:t>
            </a:r>
            <a:r>
              <a:rPr lang="en-US" dirty="0" smtClean="0">
                <a:solidFill>
                  <a:srgbClr val="000000"/>
                </a:solidFill>
              </a:rPr>
              <a:t>tourism</a:t>
            </a:r>
            <a:endParaRPr lang="en-US" dirty="0">
              <a:solidFill>
                <a:srgbClr val="000000"/>
              </a:solidFill>
            </a:endParaRPr>
          </a:p>
        </p:txBody>
      </p:sp>
    </p:spTree>
    <p:extLst>
      <p:ext uri="{BB962C8B-B14F-4D97-AF65-F5344CB8AC3E}">
        <p14:creationId xmlns:p14="http://schemas.microsoft.com/office/powerpoint/2010/main" val="23682553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188"/>
            <a:ext cx="8229600" cy="952500"/>
          </a:xfrm>
        </p:spPr>
        <p:txBody>
          <a:bodyPr>
            <a:normAutofit/>
          </a:bodyPr>
          <a:lstStyle/>
          <a:p>
            <a:r>
              <a:rPr lang="en-CA" sz="2000" dirty="0" smtClean="0">
                <a:solidFill>
                  <a:srgbClr val="000000"/>
                </a:solidFill>
              </a:rPr>
              <a:t>Addressing the Objectives</a:t>
            </a:r>
            <a:r>
              <a:rPr lang="en-CA" sz="2000" dirty="0">
                <a:solidFill>
                  <a:srgbClr val="000000"/>
                </a:solidFill>
              </a:rPr>
              <a:t> </a:t>
            </a:r>
            <a:r>
              <a:rPr lang="en-CA" sz="2000" dirty="0" smtClean="0">
                <a:solidFill>
                  <a:srgbClr val="000000"/>
                </a:solidFill>
              </a:rPr>
              <a:t>– Determine Ideal Marketing Strategy</a:t>
            </a:r>
            <a:endParaRPr lang="en-CA" sz="2000" dirty="0">
              <a:solidFill>
                <a:srgbClr val="000000"/>
              </a:solidFill>
            </a:endParaRPr>
          </a:p>
        </p:txBody>
      </p:sp>
      <p:sp>
        <p:nvSpPr>
          <p:cNvPr id="4" name="Rectangle 3"/>
          <p:cNvSpPr/>
          <p:nvPr/>
        </p:nvSpPr>
        <p:spPr>
          <a:xfrm>
            <a:off x="611560" y="985292"/>
            <a:ext cx="7776864" cy="3416320"/>
          </a:xfrm>
          <a:prstGeom prst="rect">
            <a:avLst/>
          </a:prstGeom>
        </p:spPr>
        <p:txBody>
          <a:bodyPr wrap="square">
            <a:spAutoFit/>
          </a:bodyPr>
          <a:lstStyle/>
          <a:p>
            <a:pPr marL="228600" indent="-228600">
              <a:buFont typeface="Arial" panose="020B0604020202020204" pitchFamily="34" charset="0"/>
              <a:buChar char="•"/>
            </a:pPr>
            <a:r>
              <a:rPr lang="en-US" dirty="0" smtClean="0">
                <a:solidFill>
                  <a:srgbClr val="000000"/>
                </a:solidFill>
              </a:rPr>
              <a:t>A </a:t>
            </a:r>
            <a:r>
              <a:rPr lang="en-US" dirty="0">
                <a:solidFill>
                  <a:srgbClr val="000000"/>
                </a:solidFill>
              </a:rPr>
              <a:t>proof of concept test and a collaborative partnership with </a:t>
            </a:r>
            <a:r>
              <a:rPr lang="en-US" dirty="0" smtClean="0">
                <a:solidFill>
                  <a:srgbClr val="000000"/>
                </a:solidFill>
              </a:rPr>
              <a:t>a cruise </a:t>
            </a:r>
            <a:r>
              <a:rPr lang="en-US" dirty="0">
                <a:solidFill>
                  <a:srgbClr val="000000"/>
                </a:solidFill>
              </a:rPr>
              <a:t>company – not a one-way government to industry handout nor a push for a capital intensive investment (i.e., as required by a large cruise line for viable port facilities</a:t>
            </a:r>
            <a:r>
              <a:rPr lang="en-US" dirty="0" smtClean="0">
                <a:solidFill>
                  <a:srgbClr val="000000"/>
                </a:solidFill>
              </a:rPr>
              <a:t>).</a:t>
            </a:r>
          </a:p>
          <a:p>
            <a:endParaRPr lang="en-US" dirty="0">
              <a:solidFill>
                <a:srgbClr val="000000"/>
              </a:solidFill>
            </a:endParaRPr>
          </a:p>
          <a:p>
            <a:pPr marL="228600" indent="-228600">
              <a:buFont typeface="Arial" panose="020B0604020202020204" pitchFamily="34" charset="0"/>
              <a:buChar char="•"/>
            </a:pPr>
            <a:r>
              <a:rPr lang="en-US" dirty="0">
                <a:solidFill>
                  <a:srgbClr val="000000"/>
                </a:solidFill>
              </a:rPr>
              <a:t>L</a:t>
            </a:r>
            <a:r>
              <a:rPr lang="en-US" dirty="0" smtClean="0">
                <a:solidFill>
                  <a:srgbClr val="000000"/>
                </a:solidFill>
              </a:rPr>
              <a:t>everage </a:t>
            </a:r>
            <a:r>
              <a:rPr lang="en-US" dirty="0">
                <a:solidFill>
                  <a:srgbClr val="000000"/>
                </a:solidFill>
              </a:rPr>
              <a:t>existing infrastructure where possible, or with minimal investment as possible, additional facilities to process small cruise ships, passengers and goods on board,  and require limited government investment beyond requested tax credits and labor market offsets</a:t>
            </a:r>
            <a:r>
              <a:rPr lang="en-US" dirty="0" smtClean="0">
                <a:solidFill>
                  <a:srgbClr val="000000"/>
                </a:solidFill>
              </a:rPr>
              <a:t>.</a:t>
            </a:r>
          </a:p>
          <a:p>
            <a:endParaRPr lang="en-US" dirty="0">
              <a:solidFill>
                <a:srgbClr val="000000"/>
              </a:solidFill>
            </a:endParaRPr>
          </a:p>
          <a:p>
            <a:pPr marL="228600" indent="-228600">
              <a:buFont typeface="Arial" panose="020B0604020202020204" pitchFamily="34" charset="0"/>
              <a:buChar char="•"/>
            </a:pPr>
            <a:r>
              <a:rPr lang="en-US" dirty="0">
                <a:solidFill>
                  <a:srgbClr val="000000"/>
                </a:solidFill>
              </a:rPr>
              <a:t>S</a:t>
            </a:r>
            <a:r>
              <a:rPr lang="en-US" dirty="0" smtClean="0">
                <a:solidFill>
                  <a:srgbClr val="000000"/>
                </a:solidFill>
              </a:rPr>
              <a:t>hift </a:t>
            </a:r>
            <a:r>
              <a:rPr lang="en-US" dirty="0">
                <a:solidFill>
                  <a:srgbClr val="000000"/>
                </a:solidFill>
              </a:rPr>
              <a:t>pressure away from </a:t>
            </a:r>
            <a:r>
              <a:rPr lang="en-US" dirty="0" err="1">
                <a:solidFill>
                  <a:srgbClr val="000000"/>
                </a:solidFill>
              </a:rPr>
              <a:t>Tumon</a:t>
            </a:r>
            <a:r>
              <a:rPr lang="en-US" dirty="0">
                <a:solidFill>
                  <a:srgbClr val="000000"/>
                </a:solidFill>
              </a:rPr>
              <a:t>, yet still encourage spending </a:t>
            </a:r>
            <a:r>
              <a:rPr lang="en-US" dirty="0" smtClean="0">
                <a:solidFill>
                  <a:srgbClr val="000000"/>
                </a:solidFill>
              </a:rPr>
              <a:t>within Micronesia </a:t>
            </a:r>
            <a:endParaRPr lang="en-US" dirty="0">
              <a:solidFill>
                <a:srgbClr val="000000"/>
              </a:solidFill>
            </a:endParaRPr>
          </a:p>
        </p:txBody>
      </p:sp>
    </p:spTree>
    <p:extLst>
      <p:ext uri="{BB962C8B-B14F-4D97-AF65-F5344CB8AC3E}">
        <p14:creationId xmlns:p14="http://schemas.microsoft.com/office/powerpoint/2010/main" val="275154581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188"/>
            <a:ext cx="8229600" cy="952500"/>
          </a:xfrm>
        </p:spPr>
        <p:txBody>
          <a:bodyPr>
            <a:normAutofit/>
          </a:bodyPr>
          <a:lstStyle/>
          <a:p>
            <a:r>
              <a:rPr lang="en-CA" sz="2000" dirty="0" smtClean="0">
                <a:solidFill>
                  <a:srgbClr val="000000"/>
                </a:solidFill>
              </a:rPr>
              <a:t>Why A Small Ship Cruise Focus is Right for Guam and Micronesia</a:t>
            </a:r>
            <a:endParaRPr lang="en-CA" sz="2000" dirty="0">
              <a:solidFill>
                <a:srgbClr val="000000"/>
              </a:solidFill>
            </a:endParaRPr>
          </a:p>
        </p:txBody>
      </p:sp>
      <p:sp>
        <p:nvSpPr>
          <p:cNvPr id="4" name="TextBox 3"/>
          <p:cNvSpPr txBox="1"/>
          <p:nvPr/>
        </p:nvSpPr>
        <p:spPr>
          <a:xfrm>
            <a:off x="539552" y="922404"/>
            <a:ext cx="8136904" cy="3590962"/>
          </a:xfrm>
          <a:prstGeom prst="rect">
            <a:avLst/>
          </a:prstGeom>
          <a:noFill/>
        </p:spPr>
        <p:txBody>
          <a:bodyPr wrap="square" lIns="96753" tIns="48376" rIns="96753" bIns="48376" rtlCol="0">
            <a:spAutoFit/>
          </a:bodyPr>
          <a:lstStyle/>
          <a:p>
            <a:pPr marL="228600" indent="-228600">
              <a:buFont typeface="Arial"/>
              <a:buChar char="•"/>
            </a:pPr>
            <a:r>
              <a:rPr lang="en-US" dirty="0" smtClean="0">
                <a:solidFill>
                  <a:srgbClr val="000000"/>
                </a:solidFill>
              </a:rPr>
              <a:t>Small ship cruise companies tend to focus on high-value, experiential travelers. </a:t>
            </a:r>
            <a:r>
              <a:rPr lang="en-US" dirty="0">
                <a:solidFill>
                  <a:srgbClr val="000000"/>
                </a:solidFill>
              </a:rPr>
              <a:t>W</a:t>
            </a:r>
            <a:r>
              <a:rPr lang="en-US" dirty="0" smtClean="0">
                <a:solidFill>
                  <a:srgbClr val="000000"/>
                </a:solidFill>
              </a:rPr>
              <a:t>ith Micronesia’s cultural, historic and pristine natural environments it will be likely in high demand.</a:t>
            </a:r>
          </a:p>
          <a:p>
            <a:pPr marL="228600" indent="-228600">
              <a:buFont typeface="Arial"/>
              <a:buChar char="•"/>
            </a:pPr>
            <a:endParaRPr lang="en-US" dirty="0" smtClean="0">
              <a:solidFill>
                <a:srgbClr val="000000"/>
              </a:solidFill>
            </a:endParaRPr>
          </a:p>
          <a:p>
            <a:pPr marL="228600" indent="-228600">
              <a:buFont typeface="Arial"/>
              <a:buChar char="•"/>
            </a:pPr>
            <a:r>
              <a:rPr lang="en-US" dirty="0" smtClean="0">
                <a:solidFill>
                  <a:srgbClr val="000000"/>
                </a:solidFill>
              </a:rPr>
              <a:t>Small ship cruise companies tend to be more open in working with local governments, tourism boards and tourism industry associations in partnership vs. the larger ship companies, which have a tendency to want to control the complete value chain and decision process.</a:t>
            </a:r>
          </a:p>
          <a:p>
            <a:endParaRPr lang="en-US" dirty="0" smtClean="0">
              <a:solidFill>
                <a:srgbClr val="000000"/>
              </a:solidFill>
            </a:endParaRPr>
          </a:p>
          <a:p>
            <a:pPr marL="228600" indent="-228600">
              <a:buFont typeface="Arial" panose="020B0604020202020204" pitchFamily="34" charset="0"/>
              <a:buChar char="•"/>
            </a:pPr>
            <a:r>
              <a:rPr lang="en-US" dirty="0" smtClean="0">
                <a:solidFill>
                  <a:srgbClr val="000000"/>
                </a:solidFill>
              </a:rPr>
              <a:t>A small ship cruise industry would very likely retain more wealth within Guam and Micronesia’s economy.</a:t>
            </a:r>
          </a:p>
          <a:p>
            <a:pPr marL="228600" indent="-228600">
              <a:buFont typeface="Arial"/>
              <a:buChar char="•"/>
            </a:pPr>
            <a:endParaRPr lang="en-US" dirty="0" smtClean="0">
              <a:solidFill>
                <a:srgbClr val="A7A7A7"/>
              </a:solidFill>
            </a:endParaRPr>
          </a:p>
          <a:p>
            <a:pPr marL="342900" indent="-342900">
              <a:buFont typeface="Arial"/>
              <a:buChar char="•"/>
            </a:pPr>
            <a:endParaRPr lang="en-US" sz="1100" dirty="0">
              <a:solidFill>
                <a:srgbClr val="A7A7A7"/>
              </a:solidFill>
            </a:endParaRPr>
          </a:p>
        </p:txBody>
      </p:sp>
    </p:spTree>
    <p:extLst>
      <p:ext uri="{BB962C8B-B14F-4D97-AF65-F5344CB8AC3E}">
        <p14:creationId xmlns:p14="http://schemas.microsoft.com/office/powerpoint/2010/main" val="173669819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grayscl/>
            <a:extLst>
              <a:ext uri="{28A0092B-C50C-407E-A947-70E740481C1C}">
                <a14:useLocalDpi xmlns:a14="http://schemas.microsoft.com/office/drawing/2010/main" val="0"/>
              </a:ext>
            </a:extLst>
          </a:blip>
          <a:srcRect l="16138" t="9838" r="13775" b="14563"/>
          <a:stretch/>
        </p:blipFill>
        <p:spPr>
          <a:xfrm>
            <a:off x="2411438" y="912813"/>
            <a:ext cx="6408712" cy="2304256"/>
          </a:xfrm>
          <a:prstGeom prst="rect">
            <a:avLst/>
          </a:prstGeom>
        </p:spPr>
      </p:pic>
      <p:sp>
        <p:nvSpPr>
          <p:cNvPr id="2" name="Title 1"/>
          <p:cNvSpPr>
            <a:spLocks noGrp="1"/>
          </p:cNvSpPr>
          <p:nvPr>
            <p:ph type="title"/>
          </p:nvPr>
        </p:nvSpPr>
        <p:spPr>
          <a:xfrm>
            <a:off x="457200" y="49188"/>
            <a:ext cx="8229600" cy="952500"/>
          </a:xfrm>
        </p:spPr>
        <p:txBody>
          <a:bodyPr>
            <a:normAutofit/>
          </a:bodyPr>
          <a:lstStyle/>
          <a:p>
            <a:r>
              <a:rPr lang="en-CA" sz="2000" dirty="0">
                <a:solidFill>
                  <a:srgbClr val="000000"/>
                </a:solidFill>
              </a:rPr>
              <a:t>Why A Small Ship Cruise Focus is Right for Guam and </a:t>
            </a:r>
            <a:r>
              <a:rPr lang="en-CA" sz="2000" dirty="0" smtClean="0">
                <a:solidFill>
                  <a:srgbClr val="000000"/>
                </a:solidFill>
              </a:rPr>
              <a:t>Micronesia</a:t>
            </a:r>
            <a:endParaRPr lang="en-CA" sz="2000" dirty="0">
              <a:solidFill>
                <a:schemeClr val="bg1">
                  <a:lumMod val="65000"/>
                </a:schemeClr>
              </a:solidFill>
            </a:endParaRPr>
          </a:p>
        </p:txBody>
      </p:sp>
      <p:pic>
        <p:nvPicPr>
          <p:cNvPr id="7" name="Picture 6" descr="Screen shot 2016-05-15 at 3.34.37 PM.png"/>
          <p:cNvPicPr>
            <a:picLocks noChangeAspect="1"/>
          </p:cNvPicPr>
          <p:nvPr/>
        </p:nvPicPr>
        <p:blipFill rotWithShape="1">
          <a:blip r:embed="rId3">
            <a:extLst>
              <a:ext uri="{28A0092B-C50C-407E-A947-70E740481C1C}">
                <a14:useLocalDpi xmlns:a14="http://schemas.microsoft.com/office/drawing/2010/main" val="0"/>
              </a:ext>
            </a:extLst>
          </a:blip>
          <a:srcRect t="8807"/>
          <a:stretch/>
        </p:blipFill>
        <p:spPr>
          <a:xfrm>
            <a:off x="6877704" y="3289548"/>
            <a:ext cx="2213619" cy="849115"/>
          </a:xfrm>
          <a:prstGeom prst="rect">
            <a:avLst/>
          </a:prstGeom>
        </p:spPr>
      </p:pic>
      <p:pic>
        <p:nvPicPr>
          <p:cNvPr id="8" name="Picture 7" descr="Screen shot 2016-05-15 at 3.38.4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481325" y="3430248"/>
            <a:ext cx="1788708" cy="690242"/>
          </a:xfrm>
          <a:prstGeom prst="rect">
            <a:avLst/>
          </a:prstGeom>
        </p:spPr>
      </p:pic>
      <p:pic>
        <p:nvPicPr>
          <p:cNvPr id="9" name="Picture 8" descr="Screen shot 2016-05-15 at 3.40.12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5736" y="3505572"/>
            <a:ext cx="1238250" cy="592667"/>
          </a:xfrm>
          <a:prstGeom prst="rect">
            <a:avLst/>
          </a:prstGeom>
        </p:spPr>
      </p:pic>
      <p:pic>
        <p:nvPicPr>
          <p:cNvPr id="10" name="Picture 9" descr="Screen shot 2016-05-15 at 3.40.59 PM.png"/>
          <p:cNvPicPr>
            <a:picLocks noChangeAspect="1"/>
          </p:cNvPicPr>
          <p:nvPr/>
        </p:nvPicPr>
        <p:blipFill>
          <a:blip r:embed="rId6">
            <a:extLst>
              <a:ext uri="{BEBA8EAE-BF5A-486C-A8C5-ECC9F3942E4B}">
                <a14:imgProps xmlns:a14="http://schemas.microsoft.com/office/drawing/2010/main">
                  <a14:imgLayer r:embed="rId7">
                    <a14:imgEffect>
                      <a14:backgroundRemoval t="9211" b="89474" l="4545" r="97273"/>
                    </a14:imgEffect>
                  </a14:imgLayer>
                </a14:imgProps>
              </a:ext>
              <a:ext uri="{28A0092B-C50C-407E-A947-70E740481C1C}">
                <a14:useLocalDpi xmlns:a14="http://schemas.microsoft.com/office/drawing/2010/main" val="0"/>
              </a:ext>
            </a:extLst>
          </a:blip>
          <a:stretch>
            <a:fillRect/>
          </a:stretch>
        </p:blipFill>
        <p:spPr>
          <a:xfrm flipH="1">
            <a:off x="5292080" y="3316157"/>
            <a:ext cx="1585624" cy="804333"/>
          </a:xfrm>
          <a:prstGeom prst="rect">
            <a:avLst/>
          </a:prstGeom>
        </p:spPr>
      </p:pic>
      <p:sp>
        <p:nvSpPr>
          <p:cNvPr id="11" name="TextBox 10"/>
          <p:cNvSpPr txBox="1"/>
          <p:nvPr/>
        </p:nvSpPr>
        <p:spPr>
          <a:xfrm>
            <a:off x="2072748" y="4157194"/>
            <a:ext cx="1317038" cy="646331"/>
          </a:xfrm>
          <a:prstGeom prst="rect">
            <a:avLst/>
          </a:prstGeom>
          <a:noFill/>
        </p:spPr>
        <p:txBody>
          <a:bodyPr wrap="square" rtlCol="0">
            <a:spAutoFit/>
          </a:bodyPr>
          <a:lstStyle/>
          <a:p>
            <a:pPr algn="ctr" defTabSz="380985"/>
            <a:r>
              <a:rPr lang="en-US" sz="1200" b="1" dirty="0">
                <a:solidFill>
                  <a:schemeClr val="bg1">
                    <a:lumMod val="65000"/>
                  </a:schemeClr>
                </a:solidFill>
              </a:rPr>
              <a:t>50 – 400 Passengers</a:t>
            </a:r>
          </a:p>
          <a:p>
            <a:pPr defTabSz="380985"/>
            <a:endParaRPr lang="en-US" sz="1200" dirty="0">
              <a:solidFill>
                <a:schemeClr val="bg1">
                  <a:lumMod val="65000"/>
                </a:schemeClr>
              </a:solidFill>
            </a:endParaRPr>
          </a:p>
        </p:txBody>
      </p:sp>
      <p:sp>
        <p:nvSpPr>
          <p:cNvPr id="12" name="TextBox 11"/>
          <p:cNvSpPr txBox="1"/>
          <p:nvPr/>
        </p:nvSpPr>
        <p:spPr>
          <a:xfrm>
            <a:off x="3681415" y="4159893"/>
            <a:ext cx="1317038" cy="646331"/>
          </a:xfrm>
          <a:prstGeom prst="rect">
            <a:avLst/>
          </a:prstGeom>
          <a:noFill/>
        </p:spPr>
        <p:txBody>
          <a:bodyPr wrap="square" rtlCol="0">
            <a:spAutoFit/>
          </a:bodyPr>
          <a:lstStyle/>
          <a:p>
            <a:pPr algn="ctr" defTabSz="380985"/>
            <a:r>
              <a:rPr lang="en-US" sz="1200" b="1" dirty="0">
                <a:solidFill>
                  <a:schemeClr val="bg1">
                    <a:lumMod val="65000"/>
                  </a:schemeClr>
                </a:solidFill>
              </a:rPr>
              <a:t>401 – 2,000 Passengers</a:t>
            </a:r>
          </a:p>
          <a:p>
            <a:pPr defTabSz="380985"/>
            <a:endParaRPr lang="en-US" sz="1200" dirty="0">
              <a:solidFill>
                <a:schemeClr val="bg1">
                  <a:lumMod val="65000"/>
                </a:schemeClr>
              </a:solidFill>
            </a:endParaRPr>
          </a:p>
        </p:txBody>
      </p:sp>
      <p:sp>
        <p:nvSpPr>
          <p:cNvPr id="13" name="TextBox 12"/>
          <p:cNvSpPr txBox="1"/>
          <p:nvPr/>
        </p:nvSpPr>
        <p:spPr>
          <a:xfrm>
            <a:off x="5396038" y="4159893"/>
            <a:ext cx="1317038" cy="646331"/>
          </a:xfrm>
          <a:prstGeom prst="rect">
            <a:avLst/>
          </a:prstGeom>
          <a:noFill/>
        </p:spPr>
        <p:txBody>
          <a:bodyPr wrap="square" rtlCol="0">
            <a:spAutoFit/>
          </a:bodyPr>
          <a:lstStyle/>
          <a:p>
            <a:pPr algn="ctr" defTabSz="380985"/>
            <a:r>
              <a:rPr lang="en-US" sz="1200" b="1" dirty="0">
                <a:solidFill>
                  <a:schemeClr val="bg1">
                    <a:lumMod val="65000"/>
                  </a:schemeClr>
                </a:solidFill>
              </a:rPr>
              <a:t>2,001 – 3,000 Passengers</a:t>
            </a:r>
          </a:p>
          <a:p>
            <a:pPr defTabSz="380985"/>
            <a:endParaRPr lang="en-US" sz="1200" dirty="0">
              <a:solidFill>
                <a:schemeClr val="bg1">
                  <a:lumMod val="65000"/>
                </a:schemeClr>
              </a:solidFill>
            </a:endParaRPr>
          </a:p>
        </p:txBody>
      </p:sp>
      <p:sp>
        <p:nvSpPr>
          <p:cNvPr id="14" name="TextBox 13"/>
          <p:cNvSpPr txBox="1"/>
          <p:nvPr/>
        </p:nvSpPr>
        <p:spPr>
          <a:xfrm>
            <a:off x="7345600" y="4159893"/>
            <a:ext cx="1317038" cy="646331"/>
          </a:xfrm>
          <a:prstGeom prst="rect">
            <a:avLst/>
          </a:prstGeom>
          <a:noFill/>
        </p:spPr>
        <p:txBody>
          <a:bodyPr wrap="square" rtlCol="0">
            <a:spAutoFit/>
          </a:bodyPr>
          <a:lstStyle/>
          <a:p>
            <a:pPr algn="ctr" defTabSz="380985"/>
            <a:r>
              <a:rPr lang="en-US" sz="1200" b="1" dirty="0">
                <a:solidFill>
                  <a:schemeClr val="bg1">
                    <a:lumMod val="65000"/>
                  </a:schemeClr>
                </a:solidFill>
              </a:rPr>
              <a:t>3,001+ Passengers</a:t>
            </a:r>
          </a:p>
          <a:p>
            <a:pPr defTabSz="380985"/>
            <a:endParaRPr lang="en-US" sz="1200" dirty="0">
              <a:solidFill>
                <a:schemeClr val="bg1">
                  <a:lumMod val="65000"/>
                </a:schemeClr>
              </a:solidFill>
            </a:endParaRPr>
          </a:p>
        </p:txBody>
      </p:sp>
      <p:sp>
        <p:nvSpPr>
          <p:cNvPr id="16" name="TextBox 15"/>
          <p:cNvSpPr txBox="1"/>
          <p:nvPr/>
        </p:nvSpPr>
        <p:spPr>
          <a:xfrm>
            <a:off x="527865" y="912813"/>
            <a:ext cx="1745204" cy="3693319"/>
          </a:xfrm>
          <a:prstGeom prst="rect">
            <a:avLst/>
          </a:prstGeom>
          <a:solidFill>
            <a:srgbClr val="535353">
              <a:lumMod val="60000"/>
              <a:lumOff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293870"/>
              </a:buClr>
              <a:buSzTx/>
              <a:buFontTx/>
              <a:buNone/>
              <a:tabLst/>
              <a:defRPr/>
            </a:pPr>
            <a:r>
              <a:rPr lang="en-CA" kern="0" dirty="0">
                <a:solidFill>
                  <a:srgbClr val="FFFFFE"/>
                </a:solidFill>
              </a:rPr>
              <a:t>S</a:t>
            </a:r>
            <a:r>
              <a:rPr kumimoji="0" lang="en-CA" b="0" i="0" u="none" strike="noStrike" kern="0" cap="none" spc="0" normalizeH="0" noProof="0" dirty="0" smtClean="0">
                <a:ln>
                  <a:noFill/>
                </a:ln>
                <a:solidFill>
                  <a:srgbClr val="FFFFFE"/>
                </a:solidFill>
                <a:effectLst/>
                <a:uLnTx/>
                <a:uFillTx/>
              </a:rPr>
              <a:t>hips can either dock at port facilities or drop anchor within a harbor and tender (ferry) passengers to shore. These ships tend to place a lower environmental footprint on a destination.</a:t>
            </a:r>
            <a:endParaRPr kumimoji="0" lang="en-US" b="0" i="0" u="none" strike="noStrike" kern="0" cap="none" spc="0" normalizeH="0" baseline="0" noProof="0" dirty="0" smtClean="0">
              <a:ln>
                <a:noFill/>
              </a:ln>
              <a:solidFill>
                <a:srgbClr val="FFFFFE"/>
              </a:solidFill>
              <a:effectLst/>
              <a:uLnTx/>
              <a:uFillTx/>
            </a:endParaRPr>
          </a:p>
        </p:txBody>
      </p:sp>
    </p:spTree>
    <p:extLst>
      <p:ext uri="{BB962C8B-B14F-4D97-AF65-F5344CB8AC3E}">
        <p14:creationId xmlns:p14="http://schemas.microsoft.com/office/powerpoint/2010/main" val="24074831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188"/>
            <a:ext cx="8229600" cy="952500"/>
          </a:xfrm>
        </p:spPr>
        <p:txBody>
          <a:bodyPr>
            <a:normAutofit/>
          </a:bodyPr>
          <a:lstStyle/>
          <a:p>
            <a:r>
              <a:rPr lang="en-CA" sz="2000" dirty="0" smtClean="0">
                <a:solidFill>
                  <a:srgbClr val="000000"/>
                </a:solidFill>
              </a:rPr>
              <a:t>Why A Small Ship Cruise Focus is Right for Guam and Micronesia</a:t>
            </a:r>
            <a:endParaRPr lang="en-CA" sz="2000" dirty="0">
              <a:solidFill>
                <a:srgbClr val="000000"/>
              </a:solidFill>
            </a:endParaRPr>
          </a:p>
        </p:txBody>
      </p:sp>
      <p:sp>
        <p:nvSpPr>
          <p:cNvPr id="6" name="TextBox 5"/>
          <p:cNvSpPr txBox="1"/>
          <p:nvPr/>
        </p:nvSpPr>
        <p:spPr>
          <a:xfrm>
            <a:off x="539552" y="841276"/>
            <a:ext cx="8064896" cy="4144959"/>
          </a:xfrm>
          <a:prstGeom prst="rect">
            <a:avLst/>
          </a:prstGeom>
          <a:noFill/>
        </p:spPr>
        <p:txBody>
          <a:bodyPr wrap="square" lIns="96753" tIns="48376" rIns="96753" bIns="48376" rtlCol="0">
            <a:spAutoFit/>
          </a:bodyPr>
          <a:lstStyle/>
          <a:p>
            <a:r>
              <a:rPr lang="en-CA" dirty="0" smtClean="0">
                <a:solidFill>
                  <a:srgbClr val="000000"/>
                </a:solidFill>
              </a:rPr>
              <a:t>Some common definitions of cruise ship sizes, with Berlitz and Fodor considered the ‘industry-standard’. Guam’s and Micronesia’s best prospect for a homeported ship would be in the boutique to small size category (i.e., 50 to 350 passengers).</a:t>
            </a:r>
          </a:p>
          <a:p>
            <a:pPr marL="342900" indent="-342900">
              <a:buFont typeface="Arial"/>
              <a:buChar char="•"/>
            </a:pPr>
            <a:endParaRPr lang="en-CA" dirty="0">
              <a:solidFill>
                <a:srgbClr val="000000"/>
              </a:solidFill>
            </a:endParaRPr>
          </a:p>
          <a:p>
            <a:pPr marL="171450" indent="-171450">
              <a:buFont typeface="Arial" panose="020B0604020202020204" pitchFamily="34" charset="0"/>
              <a:buChar char="•"/>
            </a:pPr>
            <a:r>
              <a:rPr lang="en-CA" dirty="0" smtClean="0">
                <a:solidFill>
                  <a:srgbClr val="000000"/>
                </a:solidFill>
              </a:rPr>
              <a:t>Berlitz </a:t>
            </a:r>
            <a:r>
              <a:rPr lang="en-CA" dirty="0">
                <a:solidFill>
                  <a:srgbClr val="000000"/>
                </a:solidFill>
              </a:rPr>
              <a:t>(the "Michelin Star" of cruising</a:t>
            </a:r>
            <a:r>
              <a:rPr lang="en-CA" dirty="0" smtClean="0">
                <a:solidFill>
                  <a:srgbClr val="000000"/>
                </a:solidFill>
              </a:rPr>
              <a:t>)</a:t>
            </a:r>
          </a:p>
          <a:p>
            <a:pPr marL="628650" lvl="1" indent="-171450">
              <a:buFont typeface="Arial" panose="020B0604020202020204" pitchFamily="34" charset="0"/>
              <a:buChar char="•"/>
            </a:pPr>
            <a:r>
              <a:rPr lang="en-CA" dirty="0" smtClean="0">
                <a:solidFill>
                  <a:srgbClr val="000000"/>
                </a:solidFill>
              </a:rPr>
              <a:t>Boutique: 50 to 250 paxs; Small: 251 to 750 paxs; Mid: 751 to 2,000 paxs; Large: 2,001+ paxs</a:t>
            </a:r>
            <a:endParaRPr lang="en-CA" dirty="0">
              <a:solidFill>
                <a:srgbClr val="000000"/>
              </a:solidFill>
            </a:endParaRPr>
          </a:p>
          <a:p>
            <a:pPr marL="342900" indent="-342900">
              <a:buFont typeface="Arial"/>
              <a:buChar char="•"/>
            </a:pPr>
            <a:endParaRPr lang="en-CA" dirty="0" smtClean="0">
              <a:solidFill>
                <a:srgbClr val="000000"/>
              </a:solidFill>
            </a:endParaRPr>
          </a:p>
          <a:p>
            <a:pPr marL="171450" indent="-171450">
              <a:buFont typeface="Arial" panose="020B0604020202020204" pitchFamily="34" charset="0"/>
              <a:buChar char="•"/>
            </a:pPr>
            <a:r>
              <a:rPr lang="en-CA" dirty="0" smtClean="0">
                <a:solidFill>
                  <a:srgbClr val="000000"/>
                </a:solidFill>
              </a:rPr>
              <a:t>Fodors</a:t>
            </a:r>
            <a:endParaRPr lang="en-CA" dirty="0">
              <a:solidFill>
                <a:srgbClr val="000000"/>
              </a:solidFill>
            </a:endParaRPr>
          </a:p>
          <a:p>
            <a:pPr marL="628650" lvl="1" indent="-171450">
              <a:buFont typeface="Arial" panose="020B0604020202020204" pitchFamily="34" charset="0"/>
              <a:buChar char="•"/>
            </a:pPr>
            <a:r>
              <a:rPr lang="en-CA" dirty="0" smtClean="0">
                <a:solidFill>
                  <a:srgbClr val="000000"/>
                </a:solidFill>
              </a:rPr>
              <a:t>Small: 70 to 350 paxs; Mid: 400 to 1,700 paxs;</a:t>
            </a:r>
            <a:r>
              <a:rPr lang="en-CA" dirty="0">
                <a:solidFill>
                  <a:srgbClr val="000000"/>
                </a:solidFill>
              </a:rPr>
              <a:t> </a:t>
            </a:r>
            <a:r>
              <a:rPr lang="en-CA" dirty="0" smtClean="0">
                <a:solidFill>
                  <a:srgbClr val="000000"/>
                </a:solidFill>
              </a:rPr>
              <a:t>Large: 1,800 to 4,500 paxs</a:t>
            </a:r>
          </a:p>
          <a:p>
            <a:pPr marL="342900" indent="-342900">
              <a:buFont typeface="Arial"/>
              <a:buChar char="•"/>
            </a:pPr>
            <a:endParaRPr lang="en-CA" dirty="0" smtClean="0">
              <a:solidFill>
                <a:srgbClr val="000000"/>
              </a:solidFill>
            </a:endParaRPr>
          </a:p>
          <a:p>
            <a:pPr marL="171450" indent="-171450">
              <a:buFont typeface="Arial" panose="020B0604020202020204" pitchFamily="34" charset="0"/>
              <a:buChar char="•"/>
            </a:pPr>
            <a:r>
              <a:rPr lang="en-CA" dirty="0" smtClean="0">
                <a:solidFill>
                  <a:srgbClr val="000000"/>
                </a:solidFill>
              </a:rPr>
              <a:t>Cruise Critic</a:t>
            </a:r>
          </a:p>
          <a:p>
            <a:pPr marL="628650" lvl="1" indent="-171450">
              <a:buFont typeface="Arial" panose="020B0604020202020204" pitchFamily="34" charset="0"/>
              <a:buChar char="•"/>
            </a:pPr>
            <a:r>
              <a:rPr lang="en-CA" dirty="0" smtClean="0">
                <a:solidFill>
                  <a:srgbClr val="000000"/>
                </a:solidFill>
              </a:rPr>
              <a:t>Small: up to 1,199 paxs; Med: 1,200 to 2,000 paxs; Large: 2,001+ paxs</a:t>
            </a:r>
            <a:endParaRPr lang="en-US" dirty="0" smtClean="0">
              <a:solidFill>
                <a:srgbClr val="000000"/>
              </a:solidFill>
            </a:endParaRPr>
          </a:p>
          <a:p>
            <a:pPr marL="342900" indent="-342900">
              <a:buFont typeface="Arial"/>
              <a:buChar char="•"/>
            </a:pPr>
            <a:endParaRPr lang="en-US" sz="1100" dirty="0">
              <a:solidFill>
                <a:srgbClr val="000000"/>
              </a:solidFill>
            </a:endParaRPr>
          </a:p>
        </p:txBody>
      </p:sp>
    </p:spTree>
    <p:extLst>
      <p:ext uri="{BB962C8B-B14F-4D97-AF65-F5344CB8AC3E}">
        <p14:creationId xmlns:p14="http://schemas.microsoft.com/office/powerpoint/2010/main" val="15932269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188"/>
            <a:ext cx="8229600" cy="952500"/>
          </a:xfrm>
        </p:spPr>
        <p:txBody>
          <a:bodyPr>
            <a:normAutofit/>
          </a:bodyPr>
          <a:lstStyle/>
          <a:p>
            <a:r>
              <a:rPr lang="en-CA" sz="2000" dirty="0" smtClean="0">
                <a:solidFill>
                  <a:srgbClr val="000000"/>
                </a:solidFill>
              </a:rPr>
              <a:t>Why A Small Ship Cruise Focus is Right for Guam and Micronesia</a:t>
            </a:r>
            <a:endParaRPr lang="en-CA" sz="2000" dirty="0">
              <a:solidFill>
                <a:srgbClr val="000000"/>
              </a:solidFill>
            </a:endParaRPr>
          </a:p>
        </p:txBody>
      </p:sp>
      <p:sp>
        <p:nvSpPr>
          <p:cNvPr id="3" name="Rectangle 2"/>
          <p:cNvSpPr/>
          <p:nvPr/>
        </p:nvSpPr>
        <p:spPr>
          <a:xfrm>
            <a:off x="683568" y="985292"/>
            <a:ext cx="7416824" cy="3308599"/>
          </a:xfrm>
          <a:prstGeom prst="rect">
            <a:avLst/>
          </a:prstGeom>
        </p:spPr>
        <p:txBody>
          <a:bodyPr wrap="square">
            <a:spAutoFit/>
          </a:bodyPr>
          <a:lstStyle/>
          <a:p>
            <a:pPr marL="228600" indent="-228600" algn="just">
              <a:buFont typeface="Arial"/>
              <a:buChar char="•"/>
            </a:pPr>
            <a:r>
              <a:rPr lang="en-US" dirty="0">
                <a:solidFill>
                  <a:srgbClr val="000000"/>
                </a:solidFill>
              </a:rPr>
              <a:t>Guam’s current port and infrastructure facilities are more suited to a small ship, not to mention the major limits on port and infrastructure in the other Micronesian islands.</a:t>
            </a:r>
          </a:p>
          <a:p>
            <a:pPr marL="685800" lvl="1" indent="-228600" algn="just">
              <a:buFont typeface="Arial" panose="020B0604020202020204" pitchFamily="34" charset="0"/>
              <a:buChar char="•"/>
            </a:pPr>
            <a:endParaRPr lang="en-US" dirty="0" smtClean="0">
              <a:solidFill>
                <a:srgbClr val="000000"/>
              </a:solidFill>
            </a:endParaRPr>
          </a:p>
          <a:p>
            <a:pPr marL="228600" indent="-228600" algn="just">
              <a:buFont typeface="Arial" panose="020B0604020202020204" pitchFamily="34" charset="0"/>
              <a:buChar char="•"/>
            </a:pPr>
            <a:r>
              <a:rPr lang="en-US" dirty="0" smtClean="0">
                <a:solidFill>
                  <a:srgbClr val="000000"/>
                </a:solidFill>
              </a:rPr>
              <a:t>A </a:t>
            </a:r>
            <a:r>
              <a:rPr lang="en-US" dirty="0">
                <a:solidFill>
                  <a:srgbClr val="000000"/>
                </a:solidFill>
              </a:rPr>
              <a:t>small ship cruise industry would very likely require less capital-intensive infrastructure development.</a:t>
            </a:r>
          </a:p>
          <a:p>
            <a:pPr marL="228600" indent="-228600" algn="just">
              <a:buFont typeface="Arial"/>
              <a:buChar char="•"/>
            </a:pPr>
            <a:endParaRPr lang="en-US" dirty="0">
              <a:solidFill>
                <a:srgbClr val="000000"/>
              </a:solidFill>
            </a:endParaRPr>
          </a:p>
          <a:p>
            <a:pPr marL="228600" indent="-228600" algn="just">
              <a:buFont typeface="Arial"/>
              <a:buChar char="•"/>
            </a:pPr>
            <a:r>
              <a:rPr lang="en-US" dirty="0">
                <a:solidFill>
                  <a:srgbClr val="000000"/>
                </a:solidFill>
              </a:rPr>
              <a:t>A </a:t>
            </a:r>
            <a:r>
              <a:rPr lang="en-US" dirty="0" err="1">
                <a:solidFill>
                  <a:srgbClr val="000000"/>
                </a:solidFill>
              </a:rPr>
              <a:t>homeported</a:t>
            </a:r>
            <a:r>
              <a:rPr lang="en-US" dirty="0">
                <a:solidFill>
                  <a:srgbClr val="000000"/>
                </a:solidFill>
              </a:rPr>
              <a:t> small-ship cruise company would fully align with the Tourism 2020 plan and could possibly stimulate other companies to enter the market, thereby positioning Guam and Micronesia as a small-ship, experiential travel hub.</a:t>
            </a:r>
          </a:p>
          <a:p>
            <a:pPr marL="342900" indent="-342900">
              <a:buFont typeface="Arial"/>
              <a:buChar char="•"/>
            </a:pPr>
            <a:endParaRPr lang="en-US" sz="1100" dirty="0">
              <a:solidFill>
                <a:srgbClr val="A7A7A7"/>
              </a:solidFill>
            </a:endParaRPr>
          </a:p>
        </p:txBody>
      </p:sp>
    </p:spTree>
    <p:extLst>
      <p:ext uri="{BB962C8B-B14F-4D97-AF65-F5344CB8AC3E}">
        <p14:creationId xmlns:p14="http://schemas.microsoft.com/office/powerpoint/2010/main" val="16951588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188"/>
            <a:ext cx="8229600" cy="952500"/>
          </a:xfrm>
        </p:spPr>
        <p:txBody>
          <a:bodyPr>
            <a:normAutofit/>
          </a:bodyPr>
          <a:lstStyle/>
          <a:p>
            <a:r>
              <a:rPr lang="en-CA" sz="2000" dirty="0" smtClean="0">
                <a:solidFill>
                  <a:srgbClr val="000000"/>
                </a:solidFill>
              </a:rPr>
              <a:t>Objectives and Methodology</a:t>
            </a:r>
            <a:endParaRPr lang="en-CA" sz="2000" dirty="0">
              <a:solidFill>
                <a:srgbClr val="000000"/>
              </a:solidFill>
            </a:endParaRPr>
          </a:p>
        </p:txBody>
      </p:sp>
      <p:sp>
        <p:nvSpPr>
          <p:cNvPr id="6" name="TextBox 5"/>
          <p:cNvSpPr txBox="1"/>
          <p:nvPr/>
        </p:nvSpPr>
        <p:spPr>
          <a:xfrm>
            <a:off x="547266" y="924536"/>
            <a:ext cx="8129190" cy="4529680"/>
          </a:xfrm>
          <a:prstGeom prst="rect">
            <a:avLst/>
          </a:prstGeom>
          <a:noFill/>
        </p:spPr>
        <p:txBody>
          <a:bodyPr wrap="square" lIns="96753" tIns="48376" rIns="96753" bIns="48376" rtlCol="0">
            <a:spAutoFit/>
          </a:bodyPr>
          <a:lstStyle/>
          <a:p>
            <a:r>
              <a:rPr lang="en-CA" b="1" u="sng" dirty="0" smtClean="0">
                <a:solidFill>
                  <a:srgbClr val="000000"/>
                </a:solidFill>
              </a:rPr>
              <a:t>Objectives</a:t>
            </a:r>
          </a:p>
          <a:p>
            <a:endParaRPr lang="en-CA" dirty="0" smtClean="0">
              <a:solidFill>
                <a:srgbClr val="000000"/>
              </a:solidFill>
            </a:endParaRPr>
          </a:p>
          <a:p>
            <a:pPr marL="342900" indent="-342900">
              <a:buFont typeface="+mj-lt"/>
              <a:buAutoNum type="arabicPeriod"/>
            </a:pPr>
            <a:r>
              <a:rPr lang="en-CA" dirty="0" smtClean="0">
                <a:solidFill>
                  <a:srgbClr val="000000"/>
                </a:solidFill>
              </a:rPr>
              <a:t>To determine </a:t>
            </a:r>
            <a:r>
              <a:rPr lang="en-CA" dirty="0">
                <a:solidFill>
                  <a:srgbClr val="000000"/>
                </a:solidFill>
              </a:rPr>
              <a:t>the </a:t>
            </a:r>
            <a:r>
              <a:rPr lang="en-CA" dirty="0" smtClean="0">
                <a:solidFill>
                  <a:srgbClr val="000000"/>
                </a:solidFill>
              </a:rPr>
              <a:t>benefits </a:t>
            </a:r>
            <a:r>
              <a:rPr lang="en-CA" dirty="0">
                <a:solidFill>
                  <a:srgbClr val="000000"/>
                </a:solidFill>
              </a:rPr>
              <a:t>of </a:t>
            </a:r>
            <a:r>
              <a:rPr lang="en-CA" dirty="0" smtClean="0">
                <a:solidFill>
                  <a:srgbClr val="000000"/>
                </a:solidFill>
              </a:rPr>
              <a:t>homeporting </a:t>
            </a:r>
            <a:r>
              <a:rPr lang="en-CA" dirty="0">
                <a:solidFill>
                  <a:srgbClr val="000000"/>
                </a:solidFill>
              </a:rPr>
              <a:t>a cruise line in </a:t>
            </a:r>
            <a:r>
              <a:rPr lang="en-CA" dirty="0" smtClean="0">
                <a:solidFill>
                  <a:srgbClr val="000000"/>
                </a:solidFill>
              </a:rPr>
              <a:t>Guam with sailings within the Micronesia region;</a:t>
            </a:r>
          </a:p>
          <a:p>
            <a:pPr marL="342900" indent="-342900">
              <a:buFont typeface="+mj-lt"/>
              <a:buAutoNum type="arabicPeriod"/>
            </a:pPr>
            <a:endParaRPr lang="en-CA" dirty="0">
              <a:solidFill>
                <a:srgbClr val="000000"/>
              </a:solidFill>
            </a:endParaRPr>
          </a:p>
          <a:p>
            <a:pPr marL="342900" indent="-342900">
              <a:buFont typeface="+mj-lt"/>
              <a:buAutoNum type="arabicPeriod"/>
            </a:pPr>
            <a:r>
              <a:rPr lang="en-CA" dirty="0" smtClean="0">
                <a:solidFill>
                  <a:srgbClr val="000000"/>
                </a:solidFill>
              </a:rPr>
              <a:t>To determine </a:t>
            </a:r>
            <a:r>
              <a:rPr lang="en-CA" dirty="0">
                <a:solidFill>
                  <a:srgbClr val="000000"/>
                </a:solidFill>
              </a:rPr>
              <a:t>the most feasible location for </a:t>
            </a:r>
            <a:r>
              <a:rPr lang="en-CA" dirty="0" smtClean="0">
                <a:solidFill>
                  <a:srgbClr val="000000"/>
                </a:solidFill>
              </a:rPr>
              <a:t>homeporting;</a:t>
            </a:r>
          </a:p>
          <a:p>
            <a:pPr marL="342900" indent="-342900">
              <a:buFont typeface="+mj-lt"/>
              <a:buAutoNum type="arabicPeriod"/>
            </a:pPr>
            <a:endParaRPr lang="en-CA" dirty="0">
              <a:solidFill>
                <a:srgbClr val="000000"/>
              </a:solidFill>
            </a:endParaRPr>
          </a:p>
          <a:p>
            <a:pPr marL="342900" indent="-342900">
              <a:buFont typeface="+mj-lt"/>
              <a:buAutoNum type="arabicPeriod"/>
            </a:pPr>
            <a:r>
              <a:rPr lang="en-CA" dirty="0" smtClean="0">
                <a:solidFill>
                  <a:srgbClr val="000000"/>
                </a:solidFill>
              </a:rPr>
              <a:t>To determine </a:t>
            </a:r>
            <a:r>
              <a:rPr lang="en-CA" dirty="0">
                <a:solidFill>
                  <a:srgbClr val="000000"/>
                </a:solidFill>
              </a:rPr>
              <a:t>the economic viability and benefits of suggested inter-island cruise itineraries, attractions and </a:t>
            </a:r>
            <a:r>
              <a:rPr lang="en-CA" dirty="0" smtClean="0">
                <a:solidFill>
                  <a:srgbClr val="000000"/>
                </a:solidFill>
              </a:rPr>
              <a:t>tours;</a:t>
            </a:r>
          </a:p>
          <a:p>
            <a:pPr marL="342900" indent="-342900">
              <a:buFont typeface="+mj-lt"/>
              <a:buAutoNum type="arabicPeriod"/>
            </a:pPr>
            <a:endParaRPr lang="en-CA" dirty="0">
              <a:solidFill>
                <a:srgbClr val="000000"/>
              </a:solidFill>
            </a:endParaRPr>
          </a:p>
          <a:p>
            <a:pPr marL="342900" indent="-342900">
              <a:buFont typeface="+mj-lt"/>
              <a:buAutoNum type="arabicPeriod"/>
            </a:pPr>
            <a:r>
              <a:rPr lang="en-CA" dirty="0" smtClean="0">
                <a:solidFill>
                  <a:srgbClr val="000000"/>
                </a:solidFill>
              </a:rPr>
              <a:t>To identify </a:t>
            </a:r>
            <a:r>
              <a:rPr lang="en-CA" dirty="0">
                <a:solidFill>
                  <a:srgbClr val="000000"/>
                </a:solidFill>
              </a:rPr>
              <a:t>the existing and potential demand by international source </a:t>
            </a:r>
            <a:r>
              <a:rPr lang="en-CA" dirty="0" smtClean="0">
                <a:solidFill>
                  <a:srgbClr val="000000"/>
                </a:solidFill>
              </a:rPr>
              <a:t>markets; and</a:t>
            </a:r>
          </a:p>
          <a:p>
            <a:pPr marL="342900" indent="-342900">
              <a:buFont typeface="+mj-lt"/>
              <a:buAutoNum type="arabicPeriod"/>
            </a:pPr>
            <a:endParaRPr lang="en-CA" dirty="0">
              <a:solidFill>
                <a:srgbClr val="000000"/>
              </a:solidFill>
            </a:endParaRPr>
          </a:p>
          <a:p>
            <a:pPr marL="342900" indent="-342900">
              <a:buFont typeface="+mj-lt"/>
              <a:buAutoNum type="arabicPeriod"/>
            </a:pPr>
            <a:r>
              <a:rPr lang="en-CA" dirty="0" smtClean="0">
                <a:solidFill>
                  <a:srgbClr val="000000"/>
                </a:solidFill>
              </a:rPr>
              <a:t>To determine </a:t>
            </a:r>
            <a:r>
              <a:rPr lang="en-CA" dirty="0">
                <a:solidFill>
                  <a:srgbClr val="000000"/>
                </a:solidFill>
              </a:rPr>
              <a:t>the ideal marketing </a:t>
            </a:r>
            <a:r>
              <a:rPr lang="en-CA" dirty="0" smtClean="0">
                <a:solidFill>
                  <a:srgbClr val="000000"/>
                </a:solidFill>
              </a:rPr>
              <a:t>strategy </a:t>
            </a:r>
            <a:r>
              <a:rPr lang="en-CA" dirty="0">
                <a:solidFill>
                  <a:srgbClr val="000000"/>
                </a:solidFill>
              </a:rPr>
              <a:t>for critical stakeholder and policy making </a:t>
            </a:r>
            <a:r>
              <a:rPr lang="en-CA" dirty="0" smtClean="0">
                <a:solidFill>
                  <a:srgbClr val="000000"/>
                </a:solidFill>
              </a:rPr>
              <a:t>audiences.</a:t>
            </a:r>
            <a:endParaRPr lang="en-CA" dirty="0">
              <a:solidFill>
                <a:srgbClr val="000000"/>
              </a:solidFill>
            </a:endParaRPr>
          </a:p>
          <a:p>
            <a:pPr marL="342900" indent="-342900">
              <a:buFont typeface="+mj-lt"/>
              <a:buAutoNum type="arabicPeriod"/>
            </a:pPr>
            <a:endParaRPr lang="en-US" dirty="0">
              <a:solidFill>
                <a:srgbClr val="A7A7A7"/>
              </a:solidFill>
            </a:endParaRPr>
          </a:p>
        </p:txBody>
      </p:sp>
    </p:spTree>
    <p:extLst>
      <p:ext uri="{BB962C8B-B14F-4D97-AF65-F5344CB8AC3E}">
        <p14:creationId xmlns:p14="http://schemas.microsoft.com/office/powerpoint/2010/main" val="142891560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6133"/>
          <a:stretch/>
        </p:blipFill>
        <p:spPr>
          <a:xfrm>
            <a:off x="3708" y="-22820"/>
            <a:ext cx="9156986" cy="5767476"/>
          </a:xfrm>
          <a:prstGeom prst="rect">
            <a:avLst/>
          </a:prstGeom>
        </p:spPr>
      </p:pic>
      <p:pic>
        <p:nvPicPr>
          <p:cNvPr id="3" name="pasted-image.pdf"/>
          <p:cNvPicPr/>
          <p:nvPr/>
        </p:nvPicPr>
        <p:blipFill rotWithShape="1">
          <a:blip r:embed="rId3" cstate="screen">
            <a:extLst>
              <a:ext uri="{28A0092B-C50C-407E-A947-70E740481C1C}">
                <a14:useLocalDpi xmlns:a14="http://schemas.microsoft.com/office/drawing/2010/main"/>
              </a:ext>
            </a:extLst>
          </a:blip>
          <a:srcRect l="-1" r="233"/>
          <a:stretch/>
        </p:blipFill>
        <p:spPr>
          <a:xfrm>
            <a:off x="-6535" y="4587049"/>
            <a:ext cx="9183989" cy="1157607"/>
          </a:xfrm>
          <a:prstGeom prst="rect">
            <a:avLst/>
          </a:prstGeom>
          <a:ln w="12700">
            <a:miter lim="400000"/>
          </a:ln>
        </p:spPr>
      </p:pic>
      <p:sp>
        <p:nvSpPr>
          <p:cNvPr id="7" name="Text Placeholder 1"/>
          <p:cNvSpPr txBox="1">
            <a:spLocks/>
          </p:cNvSpPr>
          <p:nvPr/>
        </p:nvSpPr>
        <p:spPr>
          <a:xfrm>
            <a:off x="547772" y="1876022"/>
            <a:ext cx="7696635" cy="1655763"/>
          </a:xfrm>
          <a:prstGeom prst="rect">
            <a:avLst/>
          </a:prstGeom>
          <a:solidFill>
            <a:srgbClr val="FFFFFF">
              <a:alpha val="56078"/>
            </a:srgbClr>
          </a:solidFill>
        </p:spPr>
        <p:txBody>
          <a:bodyPr vert="horz" lIns="91440" tIns="45720" rIns="91440" bIns="45720" rtlCol="0" anchor="ctr">
            <a:normAutofit/>
          </a:bodyPr>
          <a:lstStyle>
            <a:lvl1pPr indent="0">
              <a:spcBef>
                <a:spcPct val="20000"/>
              </a:spcBef>
              <a:buClr>
                <a:schemeClr val="tx1"/>
              </a:buClr>
              <a:buFont typeface="Wingdings" panose="05000000000000000000" pitchFamily="2" charset="2"/>
              <a:buNone/>
              <a:defRPr sz="4000" b="1" baseline="0">
                <a:latin typeface="Franklin Gothic Book" panose="020B0503020102020204" pitchFamily="34" charset="0"/>
              </a:defRPr>
            </a:lvl1pPr>
            <a:lvl2pPr marL="742950" indent="-285750">
              <a:spcBef>
                <a:spcPct val="20000"/>
              </a:spcBef>
              <a:buClr>
                <a:schemeClr val="tx1"/>
              </a:buClr>
              <a:buFont typeface="Wingdings" panose="05000000000000000000" pitchFamily="2" charset="2"/>
              <a:buChar char="§"/>
              <a:defRPr sz="1400">
                <a:solidFill>
                  <a:schemeClr val="bg1"/>
                </a:solidFill>
                <a:latin typeface="Franklin Gothic Book" panose="020B0503020102020204" pitchFamily="34" charset="0"/>
              </a:defRPr>
            </a:lvl2pPr>
            <a:lvl3pPr marL="1143000" indent="-228600">
              <a:spcBef>
                <a:spcPct val="20000"/>
              </a:spcBef>
              <a:buClr>
                <a:schemeClr val="tx1"/>
              </a:buClr>
              <a:buFont typeface="Wingdings" panose="05000000000000000000" pitchFamily="2" charset="2"/>
              <a:buChar char="§"/>
              <a:defRPr sz="1200">
                <a:solidFill>
                  <a:schemeClr val="bg1"/>
                </a:solidFill>
                <a:latin typeface="Franklin Gothic Book" panose="020B0503020102020204" pitchFamily="34" charset="0"/>
              </a:defRPr>
            </a:lvl3pPr>
            <a:lvl4pPr marL="1600200" indent="-228600">
              <a:spcBef>
                <a:spcPct val="20000"/>
              </a:spcBef>
              <a:buClr>
                <a:schemeClr val="tx1"/>
              </a:buClr>
              <a:buFont typeface="Wingdings" panose="05000000000000000000" pitchFamily="2" charset="2"/>
              <a:buChar char="§"/>
              <a:defRPr sz="1200">
                <a:solidFill>
                  <a:schemeClr val="bg1"/>
                </a:solidFill>
                <a:latin typeface="Franklin Gothic Book" panose="020B0503020102020204" pitchFamily="34" charset="0"/>
              </a:defRPr>
            </a:lvl4pPr>
            <a:lvl5pPr marL="2057400" indent="-228600">
              <a:spcBef>
                <a:spcPct val="20000"/>
              </a:spcBef>
              <a:buClr>
                <a:schemeClr val="tx1"/>
              </a:buClr>
              <a:buFont typeface="Wingdings" panose="05000000000000000000" pitchFamily="2" charset="2"/>
              <a:buChar char="§"/>
              <a:defRPr sz="1200">
                <a:solidFill>
                  <a:schemeClr val="bg1"/>
                </a:solidFill>
                <a:latin typeface="Franklin Gothic Book" panose="020B05030201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buClr>
                <a:prstClr val="black"/>
              </a:buClr>
            </a:pPr>
            <a:r>
              <a:rPr lang="en-CA" sz="2800" dirty="0" smtClean="0">
                <a:solidFill>
                  <a:srgbClr val="002060"/>
                </a:solidFill>
                <a:latin typeface="Franklin Gothic Medium"/>
                <a:cs typeface="Century Gothic"/>
              </a:rPr>
              <a:t>SWOT Analysis</a:t>
            </a:r>
            <a:endParaRPr lang="en-CA" sz="2400" dirty="0">
              <a:solidFill>
                <a:srgbClr val="C00000"/>
              </a:solidFill>
              <a:latin typeface="Franklin Gothic Book"/>
            </a:endParaRPr>
          </a:p>
        </p:txBody>
      </p:sp>
      <p:pic>
        <p:nvPicPr>
          <p:cNvPr id="5" name="Picture 4"/>
          <p:cNvPicPr>
            <a:picLocks noChangeAspect="1"/>
          </p:cNvPicPr>
          <p:nvPr/>
        </p:nvPicPr>
        <p:blipFill>
          <a:blip r:embed="rId4" cstate="screen">
            <a:biLevel thresh="25000"/>
            <a:extLst>
              <a:ext uri="{28A0092B-C50C-407E-A947-70E740481C1C}">
                <a14:useLocalDpi xmlns:a14="http://schemas.microsoft.com/office/drawing/2010/main" val="0"/>
              </a:ext>
            </a:extLst>
          </a:blip>
          <a:stretch>
            <a:fillRect/>
          </a:stretch>
        </p:blipFill>
        <p:spPr>
          <a:xfrm>
            <a:off x="547773" y="173054"/>
            <a:ext cx="2944178" cy="497681"/>
          </a:xfrm>
          <a:prstGeom prst="rect">
            <a:avLst/>
          </a:prstGeom>
        </p:spPr>
      </p:pic>
    </p:spTree>
    <p:extLst>
      <p:ext uri="{BB962C8B-B14F-4D97-AF65-F5344CB8AC3E}">
        <p14:creationId xmlns:p14="http://schemas.microsoft.com/office/powerpoint/2010/main" val="399186742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p:nvPr>
            <p:extLst>
              <p:ext uri="{D42A27DB-BD31-4B8C-83A1-F6EECF244321}">
                <p14:modId xmlns:p14="http://schemas.microsoft.com/office/powerpoint/2010/main" val="2202947994"/>
              </p:ext>
            </p:extLst>
          </p:nvPr>
        </p:nvGraphicFramePr>
        <p:xfrm>
          <a:off x="683568" y="462424"/>
          <a:ext cx="9288835" cy="4702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79512" y="1129308"/>
            <a:ext cx="1656184" cy="2800767"/>
          </a:xfrm>
          <a:prstGeom prst="rect">
            <a:avLst/>
          </a:prstGeom>
          <a:noFill/>
          <a:ln w="28575">
            <a:solidFill>
              <a:schemeClr val="accent3"/>
            </a:solidFill>
          </a:ln>
        </p:spPr>
        <p:txBody>
          <a:bodyPr wrap="square" rtlCol="0">
            <a:spAutoFit/>
          </a:bodyPr>
          <a:lstStyle/>
          <a:p>
            <a:r>
              <a:rPr lang="en-CA" sz="1100" dirty="0">
                <a:solidFill>
                  <a:srgbClr val="A7A7A7"/>
                </a:solidFill>
              </a:rPr>
              <a:t>The following matrix outlines the various SWOT factors in rank order according to stakeholder opinion and a materiality analysis related </a:t>
            </a:r>
            <a:r>
              <a:rPr lang="en-CA" sz="1100" dirty="0" smtClean="0">
                <a:solidFill>
                  <a:srgbClr val="A7A7A7"/>
                </a:solidFill>
              </a:rPr>
              <a:t>to Micronesia </a:t>
            </a:r>
            <a:r>
              <a:rPr lang="en-CA" sz="1100" dirty="0">
                <a:solidFill>
                  <a:srgbClr val="A7A7A7"/>
                </a:solidFill>
              </a:rPr>
              <a:t>cruise tourism. Given the larger number of factors, this ‘SWOT map’ does present some challenges in terms of risk/opportunity management.</a:t>
            </a:r>
          </a:p>
        </p:txBody>
      </p:sp>
      <p:sp>
        <p:nvSpPr>
          <p:cNvPr id="6" name="Title 1"/>
          <p:cNvSpPr>
            <a:spLocks noGrp="1"/>
          </p:cNvSpPr>
          <p:nvPr>
            <p:ph type="title"/>
          </p:nvPr>
        </p:nvSpPr>
        <p:spPr>
          <a:xfrm>
            <a:off x="457200" y="49188"/>
            <a:ext cx="8229600" cy="952500"/>
          </a:xfrm>
        </p:spPr>
        <p:txBody>
          <a:bodyPr>
            <a:normAutofit/>
          </a:bodyPr>
          <a:lstStyle/>
          <a:p>
            <a:r>
              <a:rPr lang="en-US" sz="2000" dirty="0" smtClean="0">
                <a:solidFill>
                  <a:schemeClr val="bg1">
                    <a:lumMod val="65000"/>
                  </a:schemeClr>
                </a:solidFill>
              </a:rPr>
              <a:t>SWOT Analysis - Prioritization</a:t>
            </a:r>
            <a:endParaRPr lang="en-US" sz="2000" dirty="0">
              <a:solidFill>
                <a:schemeClr val="bg1">
                  <a:lumMod val="65000"/>
                </a:schemeClr>
              </a:solidFill>
            </a:endParaRPr>
          </a:p>
        </p:txBody>
      </p:sp>
    </p:spTree>
    <p:extLst>
      <p:ext uri="{BB962C8B-B14F-4D97-AF65-F5344CB8AC3E}">
        <p14:creationId xmlns:p14="http://schemas.microsoft.com/office/powerpoint/2010/main" val="307711205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p:nvPr>
            <p:extLst>
              <p:ext uri="{D42A27DB-BD31-4B8C-83A1-F6EECF244321}">
                <p14:modId xmlns:p14="http://schemas.microsoft.com/office/powerpoint/2010/main" val="585881919"/>
              </p:ext>
            </p:extLst>
          </p:nvPr>
        </p:nvGraphicFramePr>
        <p:xfrm>
          <a:off x="683568" y="462424"/>
          <a:ext cx="9288835" cy="4702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79512" y="1129308"/>
            <a:ext cx="1656184" cy="2970044"/>
          </a:xfrm>
          <a:prstGeom prst="rect">
            <a:avLst/>
          </a:prstGeom>
          <a:noFill/>
          <a:ln w="28575">
            <a:solidFill>
              <a:schemeClr val="accent3"/>
            </a:solidFill>
          </a:ln>
        </p:spPr>
        <p:txBody>
          <a:bodyPr wrap="square" rtlCol="0">
            <a:spAutoFit/>
          </a:bodyPr>
          <a:lstStyle/>
          <a:p>
            <a:r>
              <a:rPr lang="en-CA" sz="1100" dirty="0">
                <a:solidFill>
                  <a:srgbClr val="A7A7A7"/>
                </a:solidFill>
              </a:rPr>
              <a:t>While identified as weaknesses, factors 1 and 2 are </a:t>
            </a:r>
            <a:r>
              <a:rPr lang="en-CA" sz="1100" dirty="0" smtClean="0">
                <a:solidFill>
                  <a:srgbClr val="A7A7A7"/>
                </a:solidFill>
              </a:rPr>
              <a:t>included in </a:t>
            </a:r>
            <a:r>
              <a:rPr lang="en-CA" sz="1100" dirty="0">
                <a:solidFill>
                  <a:srgbClr val="A7A7A7"/>
                </a:solidFill>
              </a:rPr>
              <a:t>opportunity factor 2 – Tourism Infrastructure – which cited by stakeholders during the survey as a high-potential opportunity for Micronesia. The opportunity to enhance tourism infrastructure referred to cruise port infrastructure, attractions and entertainment and site development. </a:t>
            </a:r>
          </a:p>
        </p:txBody>
      </p:sp>
      <p:sp>
        <p:nvSpPr>
          <p:cNvPr id="6" name="Title 1"/>
          <p:cNvSpPr>
            <a:spLocks noGrp="1"/>
          </p:cNvSpPr>
          <p:nvPr>
            <p:ph type="title"/>
          </p:nvPr>
        </p:nvSpPr>
        <p:spPr>
          <a:xfrm>
            <a:off x="457200" y="49188"/>
            <a:ext cx="8229600" cy="952500"/>
          </a:xfrm>
        </p:spPr>
        <p:txBody>
          <a:bodyPr>
            <a:normAutofit/>
          </a:bodyPr>
          <a:lstStyle/>
          <a:p>
            <a:r>
              <a:rPr lang="en-US" sz="2000" dirty="0" smtClean="0">
                <a:solidFill>
                  <a:schemeClr val="bg1">
                    <a:lumMod val="65000"/>
                  </a:schemeClr>
                </a:solidFill>
              </a:rPr>
              <a:t>SWOT Analysis - Prioritization</a:t>
            </a:r>
            <a:endParaRPr lang="en-US" sz="2000" dirty="0">
              <a:solidFill>
                <a:schemeClr val="bg1">
                  <a:lumMod val="65000"/>
                </a:schemeClr>
              </a:solidFill>
            </a:endParaRPr>
          </a:p>
        </p:txBody>
      </p:sp>
      <p:cxnSp>
        <p:nvCxnSpPr>
          <p:cNvPr id="5" name="Straight Arrow Connector 4"/>
          <p:cNvCxnSpPr/>
          <p:nvPr/>
        </p:nvCxnSpPr>
        <p:spPr>
          <a:xfrm flipV="1">
            <a:off x="1907704" y="2065412"/>
            <a:ext cx="3528392" cy="1135036"/>
          </a:xfrm>
          <a:prstGeom prst="straightConnector1">
            <a:avLst/>
          </a:prstGeom>
          <a:ln w="38100">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5436096" y="512808"/>
            <a:ext cx="2592288" cy="2344692"/>
          </a:xfrm>
          <a:prstGeom prst="ellipse">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n>
                <a:solidFill>
                  <a:schemeClr val="accent2"/>
                </a:solidFill>
              </a:ln>
            </a:endParaRPr>
          </a:p>
        </p:txBody>
      </p:sp>
    </p:spTree>
    <p:extLst>
      <p:ext uri="{BB962C8B-B14F-4D97-AF65-F5344CB8AC3E}">
        <p14:creationId xmlns:p14="http://schemas.microsoft.com/office/powerpoint/2010/main" val="408563549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p:nvPr>
            <p:extLst>
              <p:ext uri="{D42A27DB-BD31-4B8C-83A1-F6EECF244321}">
                <p14:modId xmlns:p14="http://schemas.microsoft.com/office/powerpoint/2010/main" val="3329004786"/>
              </p:ext>
            </p:extLst>
          </p:nvPr>
        </p:nvGraphicFramePr>
        <p:xfrm>
          <a:off x="683568" y="462424"/>
          <a:ext cx="9288835" cy="4702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79512" y="1129308"/>
            <a:ext cx="1656184" cy="2800767"/>
          </a:xfrm>
          <a:prstGeom prst="rect">
            <a:avLst/>
          </a:prstGeom>
          <a:noFill/>
          <a:ln w="28575">
            <a:solidFill>
              <a:schemeClr val="accent3"/>
            </a:solidFill>
          </a:ln>
        </p:spPr>
        <p:txBody>
          <a:bodyPr wrap="square" rtlCol="0">
            <a:spAutoFit/>
          </a:bodyPr>
          <a:lstStyle/>
          <a:p>
            <a:r>
              <a:rPr lang="en-CA" sz="1100" dirty="0">
                <a:solidFill>
                  <a:srgbClr val="A7A7A7"/>
                </a:solidFill>
              </a:rPr>
              <a:t>For opportunities, 1, 3 and 4, stakeholders believe these to be the key factors Micronesia </a:t>
            </a:r>
            <a:r>
              <a:rPr lang="en-CA" sz="1100" dirty="0" smtClean="0">
                <a:solidFill>
                  <a:srgbClr val="A7A7A7"/>
                </a:solidFill>
              </a:rPr>
              <a:t>needs </a:t>
            </a:r>
            <a:r>
              <a:rPr lang="en-CA" sz="1100" dirty="0">
                <a:solidFill>
                  <a:srgbClr val="A7A7A7"/>
                </a:solidFill>
              </a:rPr>
              <a:t>to address to </a:t>
            </a:r>
            <a:r>
              <a:rPr lang="en-CA" sz="1100" dirty="0" smtClean="0">
                <a:solidFill>
                  <a:srgbClr val="A7A7A7"/>
                </a:solidFill>
              </a:rPr>
              <a:t>successfully implement cruise </a:t>
            </a:r>
            <a:r>
              <a:rPr lang="en-CA" sz="1100" dirty="0">
                <a:solidFill>
                  <a:srgbClr val="A7A7A7"/>
                </a:solidFill>
              </a:rPr>
              <a:t>tourism. </a:t>
            </a:r>
          </a:p>
          <a:p>
            <a:r>
              <a:rPr lang="en-CA" sz="1100" dirty="0" smtClean="0">
                <a:solidFill>
                  <a:srgbClr val="A7A7A7"/>
                </a:solidFill>
              </a:rPr>
              <a:t>Factors 2 </a:t>
            </a:r>
            <a:r>
              <a:rPr lang="en-CA" sz="1100" dirty="0">
                <a:solidFill>
                  <a:srgbClr val="A7A7A7"/>
                </a:solidFill>
              </a:rPr>
              <a:t>and 4, were innovative opportunities brought forward that should be considered and researched to determine potential partnerships and leverage within these factors. </a:t>
            </a:r>
          </a:p>
        </p:txBody>
      </p:sp>
      <p:sp>
        <p:nvSpPr>
          <p:cNvPr id="6" name="Title 1"/>
          <p:cNvSpPr>
            <a:spLocks noGrp="1"/>
          </p:cNvSpPr>
          <p:nvPr>
            <p:ph type="title"/>
          </p:nvPr>
        </p:nvSpPr>
        <p:spPr>
          <a:xfrm>
            <a:off x="457200" y="49188"/>
            <a:ext cx="8229600" cy="952500"/>
          </a:xfrm>
        </p:spPr>
        <p:txBody>
          <a:bodyPr>
            <a:normAutofit/>
          </a:bodyPr>
          <a:lstStyle/>
          <a:p>
            <a:r>
              <a:rPr lang="en-US" sz="2000" dirty="0" smtClean="0">
                <a:solidFill>
                  <a:schemeClr val="bg1">
                    <a:lumMod val="65000"/>
                  </a:schemeClr>
                </a:solidFill>
              </a:rPr>
              <a:t>SWOT Analysis - Prioritization</a:t>
            </a:r>
            <a:endParaRPr lang="en-US" sz="2000" dirty="0">
              <a:solidFill>
                <a:schemeClr val="bg1">
                  <a:lumMod val="65000"/>
                </a:schemeClr>
              </a:solidFill>
            </a:endParaRPr>
          </a:p>
        </p:txBody>
      </p:sp>
      <p:cxnSp>
        <p:nvCxnSpPr>
          <p:cNvPr id="5" name="Straight Arrow Connector 4"/>
          <p:cNvCxnSpPr/>
          <p:nvPr/>
        </p:nvCxnSpPr>
        <p:spPr>
          <a:xfrm>
            <a:off x="1907704" y="1414924"/>
            <a:ext cx="576064" cy="1514584"/>
          </a:xfrm>
          <a:prstGeom prst="straightConnector1">
            <a:avLst/>
          </a:prstGeom>
          <a:ln w="38100">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195736" y="2632930"/>
            <a:ext cx="2592288" cy="2344692"/>
          </a:xfrm>
          <a:prstGeom prst="ellipse">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n>
                <a:solidFill>
                  <a:srgbClr val="297FD5"/>
                </a:solidFill>
              </a:ln>
              <a:solidFill>
                <a:prstClr val="white"/>
              </a:solidFill>
            </a:endParaRPr>
          </a:p>
        </p:txBody>
      </p:sp>
    </p:spTree>
    <p:extLst>
      <p:ext uri="{BB962C8B-B14F-4D97-AF65-F5344CB8AC3E}">
        <p14:creationId xmlns:p14="http://schemas.microsoft.com/office/powerpoint/2010/main" val="179942412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6133"/>
          <a:stretch/>
        </p:blipFill>
        <p:spPr>
          <a:xfrm>
            <a:off x="3708" y="-22820"/>
            <a:ext cx="9156986" cy="5767476"/>
          </a:xfrm>
          <a:prstGeom prst="rect">
            <a:avLst/>
          </a:prstGeom>
        </p:spPr>
      </p:pic>
      <p:pic>
        <p:nvPicPr>
          <p:cNvPr id="3" name="pasted-image.pdf"/>
          <p:cNvPicPr/>
          <p:nvPr/>
        </p:nvPicPr>
        <p:blipFill rotWithShape="1">
          <a:blip r:embed="rId3" cstate="screen">
            <a:extLst>
              <a:ext uri="{28A0092B-C50C-407E-A947-70E740481C1C}">
                <a14:useLocalDpi xmlns:a14="http://schemas.microsoft.com/office/drawing/2010/main"/>
              </a:ext>
            </a:extLst>
          </a:blip>
          <a:srcRect l="-1" r="233"/>
          <a:stretch/>
        </p:blipFill>
        <p:spPr>
          <a:xfrm>
            <a:off x="-6535" y="4587049"/>
            <a:ext cx="9183989" cy="1157607"/>
          </a:xfrm>
          <a:prstGeom prst="rect">
            <a:avLst/>
          </a:prstGeom>
          <a:ln w="12700">
            <a:miter lim="400000"/>
          </a:ln>
        </p:spPr>
      </p:pic>
      <p:sp>
        <p:nvSpPr>
          <p:cNvPr id="7" name="Text Placeholder 1"/>
          <p:cNvSpPr txBox="1">
            <a:spLocks/>
          </p:cNvSpPr>
          <p:nvPr/>
        </p:nvSpPr>
        <p:spPr>
          <a:xfrm>
            <a:off x="547772" y="1876022"/>
            <a:ext cx="7696635" cy="1655763"/>
          </a:xfrm>
          <a:prstGeom prst="rect">
            <a:avLst/>
          </a:prstGeom>
          <a:solidFill>
            <a:srgbClr val="FFFFFF">
              <a:alpha val="56078"/>
            </a:srgbClr>
          </a:solidFill>
        </p:spPr>
        <p:txBody>
          <a:bodyPr vert="horz" lIns="91440" tIns="45720" rIns="91440" bIns="45720" rtlCol="0" anchor="ctr">
            <a:normAutofit/>
          </a:bodyPr>
          <a:lstStyle>
            <a:lvl1pPr indent="0">
              <a:spcBef>
                <a:spcPct val="20000"/>
              </a:spcBef>
              <a:buClr>
                <a:schemeClr val="tx1"/>
              </a:buClr>
              <a:buFont typeface="Wingdings" panose="05000000000000000000" pitchFamily="2" charset="2"/>
              <a:buNone/>
              <a:defRPr sz="4000" b="1" baseline="0">
                <a:latin typeface="Franklin Gothic Book" panose="020B0503020102020204" pitchFamily="34" charset="0"/>
              </a:defRPr>
            </a:lvl1pPr>
            <a:lvl2pPr marL="742950" indent="-285750">
              <a:spcBef>
                <a:spcPct val="20000"/>
              </a:spcBef>
              <a:buClr>
                <a:schemeClr val="tx1"/>
              </a:buClr>
              <a:buFont typeface="Wingdings" panose="05000000000000000000" pitchFamily="2" charset="2"/>
              <a:buChar char="§"/>
              <a:defRPr sz="1400">
                <a:solidFill>
                  <a:schemeClr val="bg1"/>
                </a:solidFill>
                <a:latin typeface="Franklin Gothic Book" panose="020B0503020102020204" pitchFamily="34" charset="0"/>
              </a:defRPr>
            </a:lvl2pPr>
            <a:lvl3pPr marL="1143000" indent="-228600">
              <a:spcBef>
                <a:spcPct val="20000"/>
              </a:spcBef>
              <a:buClr>
                <a:schemeClr val="tx1"/>
              </a:buClr>
              <a:buFont typeface="Wingdings" panose="05000000000000000000" pitchFamily="2" charset="2"/>
              <a:buChar char="§"/>
              <a:defRPr sz="1200">
                <a:solidFill>
                  <a:schemeClr val="bg1"/>
                </a:solidFill>
                <a:latin typeface="Franklin Gothic Book" panose="020B0503020102020204" pitchFamily="34" charset="0"/>
              </a:defRPr>
            </a:lvl3pPr>
            <a:lvl4pPr marL="1600200" indent="-228600">
              <a:spcBef>
                <a:spcPct val="20000"/>
              </a:spcBef>
              <a:buClr>
                <a:schemeClr val="tx1"/>
              </a:buClr>
              <a:buFont typeface="Wingdings" panose="05000000000000000000" pitchFamily="2" charset="2"/>
              <a:buChar char="§"/>
              <a:defRPr sz="1200">
                <a:solidFill>
                  <a:schemeClr val="bg1"/>
                </a:solidFill>
                <a:latin typeface="Franklin Gothic Book" panose="020B0503020102020204" pitchFamily="34" charset="0"/>
              </a:defRPr>
            </a:lvl4pPr>
            <a:lvl5pPr marL="2057400" indent="-228600">
              <a:spcBef>
                <a:spcPct val="20000"/>
              </a:spcBef>
              <a:buClr>
                <a:schemeClr val="tx1"/>
              </a:buClr>
              <a:buFont typeface="Wingdings" panose="05000000000000000000" pitchFamily="2" charset="2"/>
              <a:buChar char="§"/>
              <a:defRPr sz="1200">
                <a:solidFill>
                  <a:schemeClr val="bg1"/>
                </a:solidFill>
                <a:latin typeface="Franklin Gothic Book" panose="020B05030201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buClr>
                <a:prstClr val="black"/>
              </a:buClr>
            </a:pPr>
            <a:r>
              <a:rPr lang="en-CA" sz="2800" dirty="0" smtClean="0">
                <a:solidFill>
                  <a:srgbClr val="002060"/>
                </a:solidFill>
                <a:latin typeface="Franklin Gothic Medium"/>
                <a:cs typeface="Century Gothic"/>
              </a:rPr>
              <a:t>Strategic Pillars Needed to Develop Cruise Tourism</a:t>
            </a:r>
            <a:endParaRPr lang="en-CA" sz="2400" dirty="0">
              <a:solidFill>
                <a:srgbClr val="C00000"/>
              </a:solidFill>
              <a:latin typeface="Franklin Gothic Book"/>
            </a:endParaRPr>
          </a:p>
        </p:txBody>
      </p:sp>
      <p:pic>
        <p:nvPicPr>
          <p:cNvPr id="5" name="Picture 4"/>
          <p:cNvPicPr>
            <a:picLocks noChangeAspect="1"/>
          </p:cNvPicPr>
          <p:nvPr/>
        </p:nvPicPr>
        <p:blipFill>
          <a:blip r:embed="rId4" cstate="screen">
            <a:biLevel thresh="25000"/>
            <a:extLst>
              <a:ext uri="{28A0092B-C50C-407E-A947-70E740481C1C}">
                <a14:useLocalDpi xmlns:a14="http://schemas.microsoft.com/office/drawing/2010/main" val="0"/>
              </a:ext>
            </a:extLst>
          </a:blip>
          <a:stretch>
            <a:fillRect/>
          </a:stretch>
        </p:blipFill>
        <p:spPr>
          <a:xfrm>
            <a:off x="547773" y="173054"/>
            <a:ext cx="2944178" cy="497681"/>
          </a:xfrm>
          <a:prstGeom prst="rect">
            <a:avLst/>
          </a:prstGeom>
        </p:spPr>
      </p:pic>
    </p:spTree>
    <p:extLst>
      <p:ext uri="{BB962C8B-B14F-4D97-AF65-F5344CB8AC3E}">
        <p14:creationId xmlns:p14="http://schemas.microsoft.com/office/powerpoint/2010/main" val="24562790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188"/>
            <a:ext cx="8229600" cy="952500"/>
          </a:xfrm>
        </p:spPr>
        <p:txBody>
          <a:bodyPr>
            <a:normAutofit/>
          </a:bodyPr>
          <a:lstStyle/>
          <a:p>
            <a:r>
              <a:rPr lang="en-CA" sz="2000" dirty="0" smtClean="0">
                <a:solidFill>
                  <a:schemeClr val="bg1">
                    <a:lumMod val="65000"/>
                  </a:schemeClr>
                </a:solidFill>
              </a:rPr>
              <a:t>Strategic Pillars</a:t>
            </a:r>
            <a:endParaRPr lang="en-CA" sz="2000" dirty="0">
              <a:solidFill>
                <a:schemeClr val="bg1">
                  <a:lumMod val="65000"/>
                </a:schemeClr>
              </a:solidFill>
            </a:endParaRPr>
          </a:p>
        </p:txBody>
      </p:sp>
      <p:sp>
        <p:nvSpPr>
          <p:cNvPr id="6" name="TextBox 5"/>
          <p:cNvSpPr txBox="1"/>
          <p:nvPr/>
        </p:nvSpPr>
        <p:spPr>
          <a:xfrm>
            <a:off x="539552" y="841276"/>
            <a:ext cx="8129190" cy="4314237"/>
          </a:xfrm>
          <a:prstGeom prst="rect">
            <a:avLst/>
          </a:prstGeom>
          <a:noFill/>
        </p:spPr>
        <p:txBody>
          <a:bodyPr wrap="square" lIns="96753" tIns="48376" rIns="96753" bIns="48376" rtlCol="0">
            <a:spAutoFit/>
          </a:bodyPr>
          <a:lstStyle/>
          <a:p>
            <a:r>
              <a:rPr lang="en-CA" b="1" dirty="0">
                <a:solidFill>
                  <a:srgbClr val="000000"/>
                </a:solidFill>
              </a:rPr>
              <a:t>Pillar #1 - Community Engagement and </a:t>
            </a:r>
            <a:r>
              <a:rPr lang="en-CA" b="1" dirty="0" smtClean="0">
                <a:solidFill>
                  <a:srgbClr val="000000"/>
                </a:solidFill>
              </a:rPr>
              <a:t>Collaboration with Micronesian Islands</a:t>
            </a:r>
          </a:p>
          <a:p>
            <a:endParaRPr lang="en-CA" dirty="0" smtClean="0">
              <a:solidFill>
                <a:srgbClr val="000000"/>
              </a:solidFill>
            </a:endParaRPr>
          </a:p>
          <a:p>
            <a:r>
              <a:rPr lang="en-CA" dirty="0" smtClean="0">
                <a:solidFill>
                  <a:srgbClr val="000000"/>
                </a:solidFill>
              </a:rPr>
              <a:t>This </a:t>
            </a:r>
            <a:r>
              <a:rPr lang="en-CA" dirty="0">
                <a:solidFill>
                  <a:srgbClr val="000000"/>
                </a:solidFill>
              </a:rPr>
              <a:t>refers to the level of involvement and cooperation from stakeholders involved in the Micronesia tourism </a:t>
            </a:r>
            <a:r>
              <a:rPr lang="en-CA" dirty="0" smtClean="0">
                <a:solidFill>
                  <a:srgbClr val="000000"/>
                </a:solidFill>
              </a:rPr>
              <a:t>industry, </a:t>
            </a:r>
            <a:r>
              <a:rPr lang="en-CA" dirty="0">
                <a:solidFill>
                  <a:srgbClr val="000000"/>
                </a:solidFill>
              </a:rPr>
              <a:t>including community businesses, the various associations and non-profits, national, regional and traditional governments, and the residents of Micronesia. </a:t>
            </a:r>
          </a:p>
          <a:p>
            <a:endParaRPr lang="en-CA" dirty="0">
              <a:solidFill>
                <a:srgbClr val="000000"/>
              </a:solidFill>
            </a:endParaRPr>
          </a:p>
          <a:p>
            <a:pPr marL="171450" indent="-171450">
              <a:buFont typeface="Arial"/>
              <a:buChar char="•"/>
            </a:pPr>
            <a:r>
              <a:rPr lang="en-CA" b="1" dirty="0">
                <a:solidFill>
                  <a:srgbClr val="000000"/>
                </a:solidFill>
              </a:rPr>
              <a:t>Inter-island partnerships throughout </a:t>
            </a:r>
            <a:r>
              <a:rPr lang="en-CA" b="1" dirty="0" smtClean="0">
                <a:solidFill>
                  <a:srgbClr val="000000"/>
                </a:solidFill>
              </a:rPr>
              <a:t>Micronesian Islands</a:t>
            </a:r>
          </a:p>
          <a:p>
            <a:pPr marL="171450" indent="-171450">
              <a:buFont typeface="Arial"/>
              <a:buChar char="•"/>
            </a:pPr>
            <a:r>
              <a:rPr lang="en-CA" b="1" dirty="0">
                <a:solidFill>
                  <a:srgbClr val="000000"/>
                </a:solidFill>
              </a:rPr>
              <a:t>Community Awareness and </a:t>
            </a:r>
            <a:r>
              <a:rPr lang="en-CA" b="1" dirty="0" smtClean="0">
                <a:solidFill>
                  <a:srgbClr val="000000"/>
                </a:solidFill>
              </a:rPr>
              <a:t>Education</a:t>
            </a:r>
            <a:endParaRPr lang="en-CA" dirty="0">
              <a:solidFill>
                <a:srgbClr val="000000"/>
              </a:solidFill>
            </a:endParaRPr>
          </a:p>
          <a:p>
            <a:pPr marL="171450" indent="-171450">
              <a:buFont typeface="Arial"/>
              <a:buChar char="•"/>
            </a:pPr>
            <a:r>
              <a:rPr lang="en-CA" b="1" dirty="0">
                <a:solidFill>
                  <a:srgbClr val="000000"/>
                </a:solidFill>
              </a:rPr>
              <a:t>From Broadcast to </a:t>
            </a:r>
            <a:r>
              <a:rPr lang="en-CA" b="1" dirty="0" smtClean="0">
                <a:solidFill>
                  <a:srgbClr val="000000"/>
                </a:solidFill>
              </a:rPr>
              <a:t>Engagement</a:t>
            </a:r>
          </a:p>
          <a:p>
            <a:pPr marL="171450" indent="-171450">
              <a:buFont typeface="Arial"/>
              <a:buChar char="•"/>
            </a:pPr>
            <a:r>
              <a:rPr lang="en-CA" b="1" dirty="0">
                <a:solidFill>
                  <a:srgbClr val="000000"/>
                </a:solidFill>
              </a:rPr>
              <a:t>Gain Cruise Tourism Buy-in </a:t>
            </a:r>
            <a:endParaRPr lang="en-CA" b="1" dirty="0" smtClean="0">
              <a:solidFill>
                <a:srgbClr val="000000"/>
              </a:solidFill>
            </a:endParaRPr>
          </a:p>
          <a:p>
            <a:pPr marL="171450" indent="-171450">
              <a:buFont typeface="Arial"/>
              <a:buChar char="•"/>
            </a:pPr>
            <a:r>
              <a:rPr lang="en-CA" b="1" dirty="0">
                <a:solidFill>
                  <a:srgbClr val="000000"/>
                </a:solidFill>
              </a:rPr>
              <a:t>Strategic Communication</a:t>
            </a:r>
          </a:p>
          <a:p>
            <a:pPr marL="171450" indent="-171450">
              <a:buFont typeface="Arial"/>
              <a:buChar char="•"/>
            </a:pPr>
            <a:endParaRPr lang="en-CA" b="1" dirty="0">
              <a:solidFill>
                <a:srgbClr val="A7A7A7"/>
              </a:solidFill>
            </a:endParaRPr>
          </a:p>
          <a:p>
            <a:pPr marL="171450" indent="-171450">
              <a:buFont typeface="Arial"/>
              <a:buChar char="•"/>
            </a:pPr>
            <a:endParaRPr lang="en-CA" b="1" dirty="0">
              <a:solidFill>
                <a:srgbClr val="000000"/>
              </a:solidFill>
            </a:endParaRPr>
          </a:p>
          <a:p>
            <a:endParaRPr lang="en-CA" sz="1100" dirty="0">
              <a:solidFill>
                <a:srgbClr val="A7A7A7"/>
              </a:solidFill>
            </a:endParaRPr>
          </a:p>
          <a:p>
            <a:pPr marL="171450" indent="-171450">
              <a:buFont typeface="Arial"/>
              <a:buChar char="•"/>
            </a:pPr>
            <a:endParaRPr lang="en-CA" sz="1100" b="1" dirty="0">
              <a:solidFill>
                <a:srgbClr val="A7A7A7"/>
              </a:solidFill>
            </a:endParaRPr>
          </a:p>
        </p:txBody>
      </p:sp>
      <p:sp>
        <p:nvSpPr>
          <p:cNvPr id="4" name="TextBox 3"/>
          <p:cNvSpPr txBox="1"/>
          <p:nvPr/>
        </p:nvSpPr>
        <p:spPr>
          <a:xfrm>
            <a:off x="4587030" y="922405"/>
            <a:ext cx="4233120" cy="944082"/>
          </a:xfrm>
          <a:prstGeom prst="rect">
            <a:avLst/>
          </a:prstGeom>
          <a:noFill/>
        </p:spPr>
        <p:txBody>
          <a:bodyPr wrap="square" lIns="96753" tIns="48376" rIns="96753" bIns="48376" rtlCol="0">
            <a:spAutoFit/>
          </a:bodyPr>
          <a:lstStyle/>
          <a:p>
            <a:pPr marL="342900" indent="-342900">
              <a:buFont typeface="Arial"/>
              <a:buChar char="•"/>
            </a:pPr>
            <a:endParaRPr lang="en-CA" sz="1100" dirty="0">
              <a:solidFill>
                <a:srgbClr val="A7A7A7"/>
              </a:solidFill>
            </a:endParaRPr>
          </a:p>
          <a:p>
            <a:pPr marL="342900" indent="-342900">
              <a:buFont typeface="Arial"/>
              <a:buChar char="•"/>
            </a:pPr>
            <a:endParaRPr lang="en-CA" sz="1100" dirty="0">
              <a:solidFill>
                <a:srgbClr val="A7A7A7"/>
              </a:solidFill>
            </a:endParaRPr>
          </a:p>
          <a:p>
            <a:pPr marL="342900" indent="-342900">
              <a:buFont typeface="Arial"/>
              <a:buChar char="•"/>
            </a:pPr>
            <a:endParaRPr lang="en-CA" sz="1100" dirty="0">
              <a:solidFill>
                <a:srgbClr val="A7A7A7"/>
              </a:solidFill>
            </a:endParaRPr>
          </a:p>
          <a:p>
            <a:pPr marL="342900" indent="-342900">
              <a:buFont typeface="Arial"/>
              <a:buChar char="•"/>
            </a:pPr>
            <a:endParaRPr lang="en-US" sz="1100" dirty="0" smtClean="0">
              <a:solidFill>
                <a:srgbClr val="A7A7A7"/>
              </a:solidFill>
            </a:endParaRPr>
          </a:p>
          <a:p>
            <a:pPr marL="342900" indent="-342900">
              <a:buFont typeface="Arial"/>
              <a:buChar char="•"/>
            </a:pPr>
            <a:endParaRPr lang="en-US" sz="1100" dirty="0">
              <a:solidFill>
                <a:srgbClr val="A7A7A7"/>
              </a:solidFill>
            </a:endParaRPr>
          </a:p>
        </p:txBody>
      </p:sp>
    </p:spTree>
    <p:extLst>
      <p:ext uri="{BB962C8B-B14F-4D97-AF65-F5344CB8AC3E}">
        <p14:creationId xmlns:p14="http://schemas.microsoft.com/office/powerpoint/2010/main" val="296665388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188"/>
            <a:ext cx="8229600" cy="952500"/>
          </a:xfrm>
        </p:spPr>
        <p:txBody>
          <a:bodyPr>
            <a:normAutofit/>
          </a:bodyPr>
          <a:lstStyle/>
          <a:p>
            <a:r>
              <a:rPr lang="en-CA" sz="2000" dirty="0" smtClean="0">
                <a:solidFill>
                  <a:schemeClr val="bg1">
                    <a:lumMod val="65000"/>
                  </a:schemeClr>
                </a:solidFill>
              </a:rPr>
              <a:t>Strategic Pillars, cont’d</a:t>
            </a:r>
            <a:endParaRPr lang="en-CA" sz="2000" dirty="0">
              <a:solidFill>
                <a:schemeClr val="bg1">
                  <a:lumMod val="65000"/>
                </a:schemeClr>
              </a:solidFill>
            </a:endParaRPr>
          </a:p>
        </p:txBody>
      </p:sp>
      <p:sp>
        <p:nvSpPr>
          <p:cNvPr id="4" name="TextBox 3"/>
          <p:cNvSpPr txBox="1"/>
          <p:nvPr/>
        </p:nvSpPr>
        <p:spPr>
          <a:xfrm>
            <a:off x="539552" y="913284"/>
            <a:ext cx="8064896" cy="3698683"/>
          </a:xfrm>
          <a:prstGeom prst="rect">
            <a:avLst/>
          </a:prstGeom>
          <a:noFill/>
        </p:spPr>
        <p:txBody>
          <a:bodyPr wrap="square" lIns="96753" tIns="48376" rIns="96753" bIns="48376" rtlCol="0">
            <a:spAutoFit/>
          </a:bodyPr>
          <a:lstStyle/>
          <a:p>
            <a:r>
              <a:rPr lang="en-CA" b="1" dirty="0" smtClean="0"/>
              <a:t>Pillar #2 – Destination Management – (B) Attractions &amp; Experiences</a:t>
            </a:r>
          </a:p>
          <a:p>
            <a:endParaRPr lang="en-CA" b="1" dirty="0" smtClean="0">
              <a:solidFill>
                <a:srgbClr val="000000"/>
              </a:solidFill>
            </a:endParaRPr>
          </a:p>
          <a:p>
            <a:r>
              <a:rPr lang="en-CA" b="1" dirty="0" smtClean="0">
                <a:solidFill>
                  <a:srgbClr val="000000"/>
                </a:solidFill>
              </a:rPr>
              <a:t>Themed </a:t>
            </a:r>
            <a:r>
              <a:rPr lang="en-CA" b="1" dirty="0">
                <a:solidFill>
                  <a:srgbClr val="000000"/>
                </a:solidFill>
              </a:rPr>
              <a:t>Product Development</a:t>
            </a:r>
          </a:p>
          <a:p>
            <a:pPr lvl="1"/>
            <a:r>
              <a:rPr lang="en-CA" dirty="0">
                <a:solidFill>
                  <a:srgbClr val="000000"/>
                </a:solidFill>
              </a:rPr>
              <a:t>Invest in site and attraction development enhancing main attractions and establishing new ones for each of the islands within the prioritized themes of: </a:t>
            </a:r>
            <a:endParaRPr lang="en-CA" dirty="0" smtClean="0">
              <a:solidFill>
                <a:srgbClr val="000000"/>
              </a:solidFill>
            </a:endParaRPr>
          </a:p>
          <a:p>
            <a:pPr lvl="1"/>
            <a:r>
              <a:rPr lang="en-CA" dirty="0" smtClean="0">
                <a:solidFill>
                  <a:srgbClr val="000000"/>
                </a:solidFill>
              </a:rPr>
              <a:t>(</a:t>
            </a:r>
            <a:r>
              <a:rPr lang="en-CA" dirty="0">
                <a:solidFill>
                  <a:srgbClr val="000000"/>
                </a:solidFill>
              </a:rPr>
              <a:t>1) Unique Culture and Way of Life – highlighting the unique traditions and way of life of each island including inhabited islands </a:t>
            </a:r>
            <a:endParaRPr lang="en-CA" dirty="0" smtClean="0">
              <a:solidFill>
                <a:srgbClr val="000000"/>
              </a:solidFill>
            </a:endParaRPr>
          </a:p>
          <a:p>
            <a:pPr lvl="1"/>
            <a:r>
              <a:rPr lang="en-CA" dirty="0" smtClean="0">
                <a:solidFill>
                  <a:srgbClr val="000000"/>
                </a:solidFill>
              </a:rPr>
              <a:t>(</a:t>
            </a:r>
            <a:r>
              <a:rPr lang="en-CA" dirty="0">
                <a:solidFill>
                  <a:srgbClr val="000000"/>
                </a:solidFill>
              </a:rPr>
              <a:t>2) Eco Tourism – highlighting nature, outdoor recreation and environmental sustainability and </a:t>
            </a:r>
            <a:endParaRPr lang="en-CA" dirty="0" smtClean="0">
              <a:solidFill>
                <a:srgbClr val="000000"/>
              </a:solidFill>
            </a:endParaRPr>
          </a:p>
          <a:p>
            <a:pPr lvl="1"/>
            <a:r>
              <a:rPr lang="en-CA" dirty="0" smtClean="0">
                <a:solidFill>
                  <a:srgbClr val="000000"/>
                </a:solidFill>
              </a:rPr>
              <a:t>(</a:t>
            </a:r>
            <a:r>
              <a:rPr lang="en-CA" dirty="0">
                <a:solidFill>
                  <a:srgbClr val="000000"/>
                </a:solidFill>
              </a:rPr>
              <a:t>3) History – highlighted the rich history and traditional stories of each </a:t>
            </a:r>
            <a:r>
              <a:rPr lang="en-CA" dirty="0" smtClean="0">
                <a:solidFill>
                  <a:srgbClr val="000000"/>
                </a:solidFill>
              </a:rPr>
              <a:t>island.</a:t>
            </a:r>
          </a:p>
          <a:p>
            <a:pPr lvl="1"/>
            <a:r>
              <a:rPr lang="en-CA" dirty="0" smtClean="0">
                <a:solidFill>
                  <a:srgbClr val="000000"/>
                </a:solidFill>
              </a:rPr>
              <a:t>(4) International marketing and promotion</a:t>
            </a:r>
          </a:p>
          <a:p>
            <a:pPr lvl="1"/>
            <a:r>
              <a:rPr lang="en-CA" dirty="0" smtClean="0">
                <a:solidFill>
                  <a:srgbClr val="000000"/>
                </a:solidFill>
              </a:rPr>
              <a:t>(5) Infrastructure.</a:t>
            </a:r>
            <a:endParaRPr lang="en-US" dirty="0">
              <a:solidFill>
                <a:srgbClr val="000000"/>
              </a:solidFill>
            </a:endParaRPr>
          </a:p>
        </p:txBody>
      </p:sp>
    </p:spTree>
    <p:extLst>
      <p:ext uri="{BB962C8B-B14F-4D97-AF65-F5344CB8AC3E}">
        <p14:creationId xmlns:p14="http://schemas.microsoft.com/office/powerpoint/2010/main" val="127277115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188"/>
            <a:ext cx="8229600" cy="952500"/>
          </a:xfrm>
        </p:spPr>
        <p:txBody>
          <a:bodyPr>
            <a:normAutofit/>
          </a:bodyPr>
          <a:lstStyle/>
          <a:p>
            <a:r>
              <a:rPr lang="en-CA" sz="2000" dirty="0" smtClean="0">
                <a:solidFill>
                  <a:schemeClr val="bg1">
                    <a:lumMod val="65000"/>
                  </a:schemeClr>
                </a:solidFill>
              </a:rPr>
              <a:t>Strategic Pillars, cont’d</a:t>
            </a:r>
            <a:endParaRPr lang="en-CA" sz="2000" dirty="0">
              <a:solidFill>
                <a:schemeClr val="bg1">
                  <a:lumMod val="65000"/>
                </a:schemeClr>
              </a:solidFill>
            </a:endParaRPr>
          </a:p>
        </p:txBody>
      </p:sp>
      <p:sp>
        <p:nvSpPr>
          <p:cNvPr id="4" name="TextBox 3"/>
          <p:cNvSpPr txBox="1"/>
          <p:nvPr/>
        </p:nvSpPr>
        <p:spPr>
          <a:xfrm>
            <a:off x="539552" y="913284"/>
            <a:ext cx="8064896" cy="3698683"/>
          </a:xfrm>
          <a:prstGeom prst="rect">
            <a:avLst/>
          </a:prstGeom>
          <a:noFill/>
        </p:spPr>
        <p:txBody>
          <a:bodyPr wrap="square" lIns="96753" tIns="48376" rIns="96753" bIns="48376" rtlCol="0">
            <a:spAutoFit/>
          </a:bodyPr>
          <a:lstStyle/>
          <a:p>
            <a:r>
              <a:rPr lang="en-US" b="1" dirty="0" smtClean="0">
                <a:solidFill>
                  <a:srgbClr val="000000"/>
                </a:solidFill>
              </a:rPr>
              <a:t>Pillar #2 – Destination Management – Resource Management</a:t>
            </a:r>
            <a:endParaRPr lang="en-US" dirty="0" smtClean="0">
              <a:solidFill>
                <a:srgbClr val="000000"/>
              </a:solidFill>
            </a:endParaRPr>
          </a:p>
          <a:p>
            <a:endParaRPr lang="en-CA" b="1" dirty="0" smtClean="0">
              <a:solidFill>
                <a:srgbClr val="000000"/>
              </a:solidFill>
            </a:endParaRPr>
          </a:p>
          <a:p>
            <a:r>
              <a:rPr lang="en-CA" b="1" dirty="0" smtClean="0">
                <a:solidFill>
                  <a:srgbClr val="000000"/>
                </a:solidFill>
              </a:rPr>
              <a:t>Stakeholder Collaboration</a:t>
            </a:r>
          </a:p>
          <a:p>
            <a:pPr marL="171450" indent="-171450">
              <a:buFont typeface="Arial" panose="020B0604020202020204" pitchFamily="34" charset="0"/>
              <a:buChar char="•"/>
            </a:pPr>
            <a:r>
              <a:rPr lang="en-CA" dirty="0" smtClean="0">
                <a:solidFill>
                  <a:srgbClr val="000000"/>
                </a:solidFill>
              </a:rPr>
              <a:t>Engage with cultural officers and traditional leaders of each island on a continual basis to gain insight on issues, improvements and enhancements creating a common objective for all parties to propel toward</a:t>
            </a:r>
          </a:p>
          <a:p>
            <a:endParaRPr lang="en-CA" dirty="0" smtClean="0">
              <a:solidFill>
                <a:srgbClr val="000000"/>
              </a:solidFill>
            </a:endParaRPr>
          </a:p>
          <a:p>
            <a:pPr marL="171450" indent="-171450">
              <a:buFont typeface="Arial" panose="020B0604020202020204" pitchFamily="34" charset="0"/>
              <a:buChar char="•"/>
            </a:pPr>
            <a:r>
              <a:rPr lang="en-CA" dirty="0" smtClean="0">
                <a:solidFill>
                  <a:srgbClr val="000000"/>
                </a:solidFill>
              </a:rPr>
              <a:t>Curate an education and mentorship program with all levels of stakeholders -  tourism officials, cruise companies, successful operators and beginner operators – to leverage best practices, develop new practices, foster innovation and educate all operators on cruise industry benefits and opportunities. </a:t>
            </a:r>
          </a:p>
          <a:p>
            <a:r>
              <a:rPr lang="en-CA" b="1" dirty="0" smtClean="0">
                <a:solidFill>
                  <a:srgbClr val="000000"/>
                </a:solidFill>
              </a:rPr>
              <a:t> </a:t>
            </a:r>
          </a:p>
          <a:p>
            <a:endParaRPr lang="en-CA" dirty="0">
              <a:solidFill>
                <a:srgbClr val="000000"/>
              </a:solidFill>
            </a:endParaRPr>
          </a:p>
        </p:txBody>
      </p:sp>
    </p:spTree>
    <p:extLst>
      <p:ext uri="{BB962C8B-B14F-4D97-AF65-F5344CB8AC3E}">
        <p14:creationId xmlns:p14="http://schemas.microsoft.com/office/powerpoint/2010/main" val="127277115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188"/>
            <a:ext cx="8229600" cy="952500"/>
          </a:xfrm>
        </p:spPr>
        <p:txBody>
          <a:bodyPr>
            <a:normAutofit/>
          </a:bodyPr>
          <a:lstStyle/>
          <a:p>
            <a:r>
              <a:rPr lang="en-CA" sz="2000" dirty="0" smtClean="0">
                <a:solidFill>
                  <a:schemeClr val="bg1">
                    <a:lumMod val="65000"/>
                  </a:schemeClr>
                </a:solidFill>
              </a:rPr>
              <a:t>Strategic Pillars, cont’d</a:t>
            </a:r>
            <a:endParaRPr lang="en-CA" sz="2000" dirty="0">
              <a:solidFill>
                <a:schemeClr val="bg1">
                  <a:lumMod val="65000"/>
                </a:schemeClr>
              </a:solidFill>
            </a:endParaRPr>
          </a:p>
        </p:txBody>
      </p:sp>
      <p:sp>
        <p:nvSpPr>
          <p:cNvPr id="4" name="TextBox 3"/>
          <p:cNvSpPr txBox="1"/>
          <p:nvPr/>
        </p:nvSpPr>
        <p:spPr>
          <a:xfrm>
            <a:off x="539552" y="913284"/>
            <a:ext cx="8064896" cy="3975682"/>
          </a:xfrm>
          <a:prstGeom prst="rect">
            <a:avLst/>
          </a:prstGeom>
          <a:noFill/>
        </p:spPr>
        <p:txBody>
          <a:bodyPr wrap="square" lIns="96753" tIns="48376" rIns="96753" bIns="48376" rtlCol="0">
            <a:spAutoFit/>
          </a:bodyPr>
          <a:lstStyle/>
          <a:p>
            <a:r>
              <a:rPr lang="en-US" b="1" dirty="0" smtClean="0">
                <a:solidFill>
                  <a:srgbClr val="000000"/>
                </a:solidFill>
              </a:rPr>
              <a:t>Pillar #2 – Destination Management – Resource Management</a:t>
            </a:r>
            <a:endParaRPr lang="en-US" dirty="0" smtClean="0">
              <a:solidFill>
                <a:srgbClr val="000000"/>
              </a:solidFill>
            </a:endParaRPr>
          </a:p>
          <a:p>
            <a:endParaRPr lang="en-CA" b="1" dirty="0" smtClean="0">
              <a:solidFill>
                <a:srgbClr val="000000"/>
              </a:solidFill>
            </a:endParaRPr>
          </a:p>
          <a:p>
            <a:r>
              <a:rPr lang="en-CA" b="1" dirty="0" smtClean="0">
                <a:solidFill>
                  <a:srgbClr val="000000"/>
                </a:solidFill>
              </a:rPr>
              <a:t>Interactive Itinerary Development</a:t>
            </a:r>
          </a:p>
          <a:p>
            <a:endParaRPr lang="en-CA" dirty="0" smtClean="0">
              <a:solidFill>
                <a:srgbClr val="000000"/>
              </a:solidFill>
            </a:endParaRPr>
          </a:p>
          <a:p>
            <a:pPr marL="171450" indent="-171450">
              <a:buFont typeface="Arial" panose="020B0604020202020204" pitchFamily="34" charset="0"/>
              <a:buChar char="•"/>
            </a:pPr>
            <a:r>
              <a:rPr lang="en-CA" dirty="0" smtClean="0">
                <a:solidFill>
                  <a:srgbClr val="000000"/>
                </a:solidFill>
              </a:rPr>
              <a:t>Work with established, new and prospective operators to develop variable priced packages and itineraries (and associated marketing collateral) highlighting the major attractions and unique products and experiences cultivating a hands-on and interactive experience for visitors. Ensure a unified standard of expected service levels from all operators. </a:t>
            </a:r>
          </a:p>
          <a:p>
            <a:pPr marL="171450" indent="-171450"/>
            <a:endParaRPr lang="en-CA" dirty="0" smtClean="0">
              <a:solidFill>
                <a:srgbClr val="000000"/>
              </a:solidFill>
            </a:endParaRPr>
          </a:p>
          <a:p>
            <a:pPr marL="171450" indent="-171450">
              <a:buFont typeface="Arial" panose="020B0604020202020204" pitchFamily="34" charset="0"/>
              <a:buChar char="•"/>
            </a:pPr>
            <a:r>
              <a:rPr lang="en-US" dirty="0" smtClean="0">
                <a:solidFill>
                  <a:srgbClr val="000000"/>
                </a:solidFill>
              </a:rPr>
              <a:t>Port facility, ground transportation, hotels and attraction development infrastructure improvements are necessary to allow a positive experience for increased visitors, further Micronesia exploration and extended pre/post stays.</a:t>
            </a:r>
          </a:p>
          <a:p>
            <a:endParaRPr lang="en-CA" dirty="0">
              <a:solidFill>
                <a:srgbClr val="000000"/>
              </a:solidFill>
            </a:endParaRPr>
          </a:p>
        </p:txBody>
      </p:sp>
    </p:spTree>
    <p:extLst>
      <p:ext uri="{BB962C8B-B14F-4D97-AF65-F5344CB8AC3E}">
        <p14:creationId xmlns:p14="http://schemas.microsoft.com/office/powerpoint/2010/main" val="127277115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188"/>
            <a:ext cx="8229600" cy="952500"/>
          </a:xfrm>
        </p:spPr>
        <p:txBody>
          <a:bodyPr>
            <a:normAutofit/>
          </a:bodyPr>
          <a:lstStyle/>
          <a:p>
            <a:r>
              <a:rPr lang="en-CA" sz="2000" dirty="0" smtClean="0">
                <a:solidFill>
                  <a:schemeClr val="bg1">
                    <a:lumMod val="65000"/>
                  </a:schemeClr>
                </a:solidFill>
              </a:rPr>
              <a:t>Strategic Pillars, cont’d</a:t>
            </a:r>
            <a:endParaRPr lang="en-CA" sz="2000" dirty="0">
              <a:solidFill>
                <a:schemeClr val="bg1">
                  <a:lumMod val="65000"/>
                </a:schemeClr>
              </a:solidFill>
            </a:endParaRPr>
          </a:p>
        </p:txBody>
      </p:sp>
      <p:sp>
        <p:nvSpPr>
          <p:cNvPr id="5" name="TextBox 4"/>
          <p:cNvSpPr txBox="1"/>
          <p:nvPr/>
        </p:nvSpPr>
        <p:spPr>
          <a:xfrm>
            <a:off x="457200" y="800100"/>
            <a:ext cx="8153400" cy="4816703"/>
          </a:xfrm>
          <a:prstGeom prst="rect">
            <a:avLst/>
          </a:prstGeom>
          <a:noFill/>
        </p:spPr>
        <p:txBody>
          <a:bodyPr wrap="square" rtlCol="0">
            <a:spAutoFit/>
          </a:bodyPr>
          <a:lstStyle/>
          <a:p>
            <a:r>
              <a:rPr lang="en-CA" sz="1700" b="1" dirty="0" smtClean="0">
                <a:solidFill>
                  <a:srgbClr val="000000"/>
                </a:solidFill>
              </a:rPr>
              <a:t>Pillar #3 – Cruise Infrastructure – (A) Key Assets</a:t>
            </a:r>
          </a:p>
          <a:p>
            <a:endParaRPr lang="en-CA" sz="1700" b="1" dirty="0" smtClean="0">
              <a:solidFill>
                <a:srgbClr val="000000"/>
              </a:solidFill>
            </a:endParaRPr>
          </a:p>
          <a:p>
            <a:r>
              <a:rPr lang="en-CA" sz="1700" dirty="0" smtClean="0">
                <a:solidFill>
                  <a:srgbClr val="000000"/>
                </a:solidFill>
              </a:rPr>
              <a:t>Cruise infrastructure are the facilities required to deliver a seamless visitor experience and effectively manage cruise tourism from the arrival through to visitor departure. Infrastructure includes ports, airports, air access, safety and security, and food and logistics. </a:t>
            </a:r>
          </a:p>
          <a:p>
            <a:endParaRPr lang="en-CA" sz="1700" b="1" dirty="0" smtClean="0">
              <a:solidFill>
                <a:srgbClr val="000000"/>
              </a:solidFill>
            </a:endParaRPr>
          </a:p>
          <a:p>
            <a:r>
              <a:rPr lang="en-CA" sz="1700" b="1" dirty="0" smtClean="0">
                <a:solidFill>
                  <a:srgbClr val="000000"/>
                </a:solidFill>
              </a:rPr>
              <a:t>Air Travel </a:t>
            </a:r>
          </a:p>
          <a:p>
            <a:pPr marL="171450" indent="-171450">
              <a:buFont typeface="Arial" panose="020B0604020202020204" pitchFamily="34" charset="0"/>
              <a:buChar char="•"/>
            </a:pPr>
            <a:r>
              <a:rPr lang="en-CA" sz="1700" dirty="0" smtClean="0">
                <a:solidFill>
                  <a:srgbClr val="000000"/>
                </a:solidFill>
              </a:rPr>
              <a:t>GIA is well-suited for cruise passenger traffic. Guam also has sufficient air access as do many of the other islands. </a:t>
            </a:r>
            <a:endParaRPr lang="en-CA" sz="1700" b="1" dirty="0" smtClean="0">
              <a:solidFill>
                <a:srgbClr val="000000"/>
              </a:solidFill>
            </a:endParaRPr>
          </a:p>
          <a:p>
            <a:endParaRPr lang="en-CA" sz="1700" b="1" dirty="0" smtClean="0">
              <a:solidFill>
                <a:srgbClr val="000000"/>
              </a:solidFill>
            </a:endParaRPr>
          </a:p>
          <a:p>
            <a:r>
              <a:rPr lang="en-CA" sz="1700" b="1" dirty="0" smtClean="0">
                <a:solidFill>
                  <a:srgbClr val="000000"/>
                </a:solidFill>
              </a:rPr>
              <a:t>Guam Cruise Port</a:t>
            </a:r>
          </a:p>
          <a:p>
            <a:pPr marL="171450" indent="-171450">
              <a:buFont typeface="Arial" panose="020B0604020202020204" pitchFamily="34" charset="0"/>
              <a:buChar char="•"/>
            </a:pPr>
            <a:r>
              <a:rPr lang="en-CA" sz="1700" dirty="0" smtClean="0">
                <a:solidFill>
                  <a:srgbClr val="000000"/>
                </a:solidFill>
              </a:rPr>
              <a:t>With some upgrades the Guam Port will be suitable for cruise tourism. The current facility provides the ability to ferry cruise passengers into and out of the port. Enhancements would allow for the cruise passengers to disembark at the dock easily accessible to shopping, tours and transportation. Upgrades are required to facilitate the security and immigration processes of the passenger influx.</a:t>
            </a:r>
            <a:endParaRPr lang="en-CA" sz="1700" b="1" dirty="0" smtClean="0">
              <a:solidFill>
                <a:srgbClr val="000000"/>
              </a:solidFill>
            </a:endParaRPr>
          </a:p>
          <a:p>
            <a:endParaRPr lang="en-US" dirty="0"/>
          </a:p>
        </p:txBody>
      </p:sp>
    </p:spTree>
    <p:extLst>
      <p:ext uri="{BB962C8B-B14F-4D97-AF65-F5344CB8AC3E}">
        <p14:creationId xmlns:p14="http://schemas.microsoft.com/office/powerpoint/2010/main" val="127277115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000" dirty="0" smtClean="0">
                <a:solidFill>
                  <a:srgbClr val="000000"/>
                </a:solidFill>
                <a:latin typeface="+mj-lt"/>
              </a:rPr>
              <a:t>Global Trends in Tourism</a:t>
            </a:r>
            <a:endParaRPr lang="en-CA" sz="2000" dirty="0">
              <a:solidFill>
                <a:srgbClr val="000000"/>
              </a:solidFill>
              <a:latin typeface="+mj-lt"/>
            </a:endParaRPr>
          </a:p>
        </p:txBody>
      </p:sp>
      <p:sp>
        <p:nvSpPr>
          <p:cNvPr id="5" name="TextBox 4"/>
          <p:cNvSpPr txBox="1"/>
          <p:nvPr/>
        </p:nvSpPr>
        <p:spPr>
          <a:xfrm>
            <a:off x="827584" y="1201316"/>
            <a:ext cx="7416824" cy="3108544"/>
          </a:xfrm>
          <a:prstGeom prst="rect">
            <a:avLst/>
          </a:prstGeom>
          <a:solidFill>
            <a:schemeClr val="bg2">
              <a:lumMod val="60000"/>
              <a:lumOff val="40000"/>
            </a:schemeClr>
          </a:solidFill>
        </p:spPr>
        <p:txBody>
          <a:bodyPr wrap="square" rtlCol="0">
            <a:spAutoFit/>
          </a:bodyPr>
          <a:lstStyle/>
          <a:p>
            <a:pPr algn="ctr"/>
            <a:r>
              <a:rPr lang="en-US" sz="2800" dirty="0">
                <a:solidFill>
                  <a:srgbClr val="FFFFFE"/>
                </a:solidFill>
              </a:rPr>
              <a:t>Adopting an experiential travel approach to product development can transform </a:t>
            </a:r>
            <a:r>
              <a:rPr lang="en-US" sz="2800" dirty="0" smtClean="0">
                <a:solidFill>
                  <a:srgbClr val="FFFFFE"/>
                </a:solidFill>
              </a:rPr>
              <a:t>any destination </a:t>
            </a:r>
            <a:r>
              <a:rPr lang="en-US" sz="2800" dirty="0">
                <a:solidFill>
                  <a:srgbClr val="FFFFFE"/>
                </a:solidFill>
              </a:rPr>
              <a:t>from a place that sells hotel rooms and activities to one that offers world-class getaway experiences built around local connections, learning and creating lasting memories</a:t>
            </a:r>
          </a:p>
        </p:txBody>
      </p:sp>
    </p:spTree>
    <p:extLst>
      <p:ext uri="{BB962C8B-B14F-4D97-AF65-F5344CB8AC3E}">
        <p14:creationId xmlns:p14="http://schemas.microsoft.com/office/powerpoint/2010/main" val="398543257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188"/>
            <a:ext cx="8229600" cy="952500"/>
          </a:xfrm>
        </p:spPr>
        <p:txBody>
          <a:bodyPr>
            <a:normAutofit/>
          </a:bodyPr>
          <a:lstStyle/>
          <a:p>
            <a:r>
              <a:rPr lang="en-CA" sz="2000" dirty="0" smtClean="0">
                <a:solidFill>
                  <a:schemeClr val="bg1">
                    <a:lumMod val="65000"/>
                  </a:schemeClr>
                </a:solidFill>
              </a:rPr>
              <a:t>Strategic Pillars, cont’d</a:t>
            </a:r>
            <a:endParaRPr lang="en-CA" sz="2000" dirty="0">
              <a:solidFill>
                <a:schemeClr val="bg1">
                  <a:lumMod val="65000"/>
                </a:schemeClr>
              </a:solidFill>
            </a:endParaRPr>
          </a:p>
        </p:txBody>
      </p:sp>
      <p:sp>
        <p:nvSpPr>
          <p:cNvPr id="5" name="TextBox 4"/>
          <p:cNvSpPr txBox="1"/>
          <p:nvPr/>
        </p:nvSpPr>
        <p:spPr>
          <a:xfrm>
            <a:off x="457200" y="800100"/>
            <a:ext cx="8153400" cy="3770263"/>
          </a:xfrm>
          <a:prstGeom prst="rect">
            <a:avLst/>
          </a:prstGeom>
          <a:noFill/>
        </p:spPr>
        <p:txBody>
          <a:bodyPr wrap="square" rtlCol="0">
            <a:spAutoFit/>
          </a:bodyPr>
          <a:lstStyle/>
          <a:p>
            <a:r>
              <a:rPr lang="en-CA" sz="1700" b="1" dirty="0" smtClean="0">
                <a:solidFill>
                  <a:srgbClr val="000000"/>
                </a:solidFill>
              </a:rPr>
              <a:t>Pillar #3 – Cruise Infrastructure – (B) Weaknesses</a:t>
            </a:r>
          </a:p>
          <a:p>
            <a:endParaRPr lang="en-CA" sz="1700" dirty="0" smtClean="0">
              <a:solidFill>
                <a:srgbClr val="000000"/>
              </a:solidFill>
            </a:endParaRPr>
          </a:p>
          <a:p>
            <a:r>
              <a:rPr lang="en-CA" sz="1700" b="1" dirty="0" smtClean="0">
                <a:solidFill>
                  <a:srgbClr val="000000"/>
                </a:solidFill>
              </a:rPr>
              <a:t>Ground Transportation</a:t>
            </a:r>
          </a:p>
          <a:p>
            <a:pPr marL="171450" indent="-171450">
              <a:buFont typeface="Arial" panose="020B0604020202020204" pitchFamily="34" charset="0"/>
              <a:buChar char="•"/>
            </a:pPr>
            <a:r>
              <a:rPr lang="en-CA" sz="1700" dirty="0" smtClean="0">
                <a:solidFill>
                  <a:srgbClr val="000000"/>
                </a:solidFill>
              </a:rPr>
              <a:t>Significant transportation infrastructure improvements are required to enhance the road network to ensure they are safe, reliable and affordable to easily, safely and effectively transfer visitors from the ports to attractions. </a:t>
            </a:r>
          </a:p>
          <a:p>
            <a:endParaRPr lang="en-CA" sz="1700" dirty="0" smtClean="0">
              <a:solidFill>
                <a:srgbClr val="000000"/>
              </a:solidFill>
            </a:endParaRPr>
          </a:p>
          <a:p>
            <a:r>
              <a:rPr lang="en-CA" sz="1700" b="1" dirty="0" smtClean="0">
                <a:solidFill>
                  <a:srgbClr val="000000"/>
                </a:solidFill>
              </a:rPr>
              <a:t>Ports</a:t>
            </a:r>
          </a:p>
          <a:p>
            <a:pPr marL="171450" indent="-171450">
              <a:buFont typeface="Arial" panose="020B0604020202020204" pitchFamily="34" charset="0"/>
              <a:buChar char="•"/>
            </a:pPr>
            <a:r>
              <a:rPr lang="en-CA" sz="1700" dirty="0" smtClean="0">
                <a:solidFill>
                  <a:srgbClr val="000000"/>
                </a:solidFill>
              </a:rPr>
              <a:t>There are no ship ports that are cruise-ship ready to disembark an increased number of cruise passengers. Furthermore smaller islands will be more challenged to build the port infrastructure required including the possibility of expanding channels and/or building the cruise ports from scratch. Loads of additional resources, staff and equipment may be required. </a:t>
            </a:r>
            <a:endParaRPr lang="en-US" sz="1700" dirty="0" smtClean="0">
              <a:solidFill>
                <a:srgbClr val="000000"/>
              </a:solidFill>
            </a:endParaRPr>
          </a:p>
          <a:p>
            <a:endParaRPr lang="en-US" dirty="0"/>
          </a:p>
        </p:txBody>
      </p:sp>
    </p:spTree>
    <p:extLst>
      <p:ext uri="{BB962C8B-B14F-4D97-AF65-F5344CB8AC3E}">
        <p14:creationId xmlns:p14="http://schemas.microsoft.com/office/powerpoint/2010/main" val="127277115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188"/>
            <a:ext cx="8229600" cy="952500"/>
          </a:xfrm>
        </p:spPr>
        <p:txBody>
          <a:bodyPr>
            <a:normAutofit/>
          </a:bodyPr>
          <a:lstStyle/>
          <a:p>
            <a:r>
              <a:rPr lang="en-CA" sz="2000" dirty="0" smtClean="0">
                <a:solidFill>
                  <a:schemeClr val="bg1">
                    <a:lumMod val="65000"/>
                  </a:schemeClr>
                </a:solidFill>
              </a:rPr>
              <a:t>Strategic Pillars, cont’d</a:t>
            </a:r>
            <a:endParaRPr lang="en-CA" sz="2000" dirty="0">
              <a:solidFill>
                <a:schemeClr val="bg1">
                  <a:lumMod val="65000"/>
                </a:schemeClr>
              </a:solidFill>
            </a:endParaRPr>
          </a:p>
        </p:txBody>
      </p:sp>
      <p:sp>
        <p:nvSpPr>
          <p:cNvPr id="5" name="TextBox 4"/>
          <p:cNvSpPr txBox="1"/>
          <p:nvPr/>
        </p:nvSpPr>
        <p:spPr>
          <a:xfrm>
            <a:off x="457200" y="800100"/>
            <a:ext cx="8153400" cy="3693319"/>
          </a:xfrm>
          <a:prstGeom prst="rect">
            <a:avLst/>
          </a:prstGeom>
          <a:noFill/>
        </p:spPr>
        <p:txBody>
          <a:bodyPr wrap="square" rtlCol="0">
            <a:spAutoFit/>
          </a:bodyPr>
          <a:lstStyle/>
          <a:p>
            <a:pPr algn="just"/>
            <a:r>
              <a:rPr lang="en-CA" b="1" dirty="0" smtClean="0">
                <a:solidFill>
                  <a:srgbClr val="000000"/>
                </a:solidFill>
              </a:rPr>
              <a:t>Pillar #4 – Cruise Market Research</a:t>
            </a:r>
          </a:p>
          <a:p>
            <a:pPr algn="just"/>
            <a:endParaRPr lang="en-CA" b="1" dirty="0" smtClean="0">
              <a:solidFill>
                <a:srgbClr val="000000"/>
              </a:solidFill>
            </a:endParaRPr>
          </a:p>
          <a:p>
            <a:pPr algn="just"/>
            <a:r>
              <a:rPr lang="en-CA" dirty="0" smtClean="0">
                <a:solidFill>
                  <a:srgbClr val="000000"/>
                </a:solidFill>
              </a:rPr>
              <a:t>Cruise market research of trends, competitors, performance measures, target markets and visitor experience will provide insight and allow for effective decision making with regards to resource allocation, asset development and promotion of Micronesia Cruise Tourism. </a:t>
            </a:r>
          </a:p>
          <a:p>
            <a:pPr algn="just"/>
            <a:endParaRPr lang="en-CA" dirty="0" smtClean="0">
              <a:solidFill>
                <a:srgbClr val="000000"/>
              </a:solidFill>
            </a:endParaRPr>
          </a:p>
          <a:p>
            <a:pPr algn="just"/>
            <a:r>
              <a:rPr lang="en-CA" b="1" dirty="0" smtClean="0">
                <a:solidFill>
                  <a:srgbClr val="000000"/>
                </a:solidFill>
              </a:rPr>
              <a:t>Economic Development</a:t>
            </a:r>
          </a:p>
          <a:p>
            <a:pPr marL="171450" indent="-171450" algn="just">
              <a:buFont typeface="Arial" panose="020B0604020202020204" pitchFamily="34" charset="0"/>
              <a:buChar char="•"/>
            </a:pPr>
            <a:r>
              <a:rPr lang="en-CA" dirty="0" smtClean="0">
                <a:solidFill>
                  <a:srgbClr val="000000"/>
                </a:solidFill>
              </a:rPr>
              <a:t>Key performance indicators to consider include: overall cruise visitor spend, attraction attendance and revenue, and  job creation. All relevant islands and small businesses should be included. Some islands have already been exposed to cruise tourism and may have pre and post cruise tourism data available. </a:t>
            </a:r>
          </a:p>
          <a:p>
            <a:endParaRPr lang="en-US" dirty="0"/>
          </a:p>
        </p:txBody>
      </p:sp>
    </p:spTree>
    <p:extLst>
      <p:ext uri="{BB962C8B-B14F-4D97-AF65-F5344CB8AC3E}">
        <p14:creationId xmlns:p14="http://schemas.microsoft.com/office/powerpoint/2010/main" val="127277115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188"/>
            <a:ext cx="8229600" cy="952500"/>
          </a:xfrm>
        </p:spPr>
        <p:txBody>
          <a:bodyPr>
            <a:normAutofit/>
          </a:bodyPr>
          <a:lstStyle/>
          <a:p>
            <a:r>
              <a:rPr lang="en-CA" sz="2000" dirty="0" smtClean="0">
                <a:solidFill>
                  <a:schemeClr val="bg1">
                    <a:lumMod val="65000"/>
                  </a:schemeClr>
                </a:solidFill>
              </a:rPr>
              <a:t>Strategic Pillars, cont’d</a:t>
            </a:r>
            <a:endParaRPr lang="en-CA" sz="2000" dirty="0">
              <a:solidFill>
                <a:schemeClr val="bg1">
                  <a:lumMod val="65000"/>
                </a:schemeClr>
              </a:solidFill>
            </a:endParaRPr>
          </a:p>
        </p:txBody>
      </p:sp>
      <p:sp>
        <p:nvSpPr>
          <p:cNvPr id="5" name="TextBox 4"/>
          <p:cNvSpPr txBox="1"/>
          <p:nvPr/>
        </p:nvSpPr>
        <p:spPr>
          <a:xfrm>
            <a:off x="457200" y="800100"/>
            <a:ext cx="8153400" cy="3524041"/>
          </a:xfrm>
          <a:prstGeom prst="rect">
            <a:avLst/>
          </a:prstGeom>
          <a:noFill/>
        </p:spPr>
        <p:txBody>
          <a:bodyPr wrap="square" rtlCol="0">
            <a:spAutoFit/>
          </a:bodyPr>
          <a:lstStyle/>
          <a:p>
            <a:pPr algn="just"/>
            <a:r>
              <a:rPr lang="en-CA" b="1" dirty="0" smtClean="0">
                <a:solidFill>
                  <a:srgbClr val="000000"/>
                </a:solidFill>
              </a:rPr>
              <a:t>Pillar #4 – Cruise Market Research</a:t>
            </a:r>
          </a:p>
          <a:p>
            <a:pPr algn="just"/>
            <a:endParaRPr lang="en-CA" b="1" dirty="0" smtClean="0">
              <a:solidFill>
                <a:srgbClr val="000000"/>
              </a:solidFill>
            </a:endParaRPr>
          </a:p>
          <a:p>
            <a:r>
              <a:rPr lang="en-CA" sz="1700" b="1" dirty="0" smtClean="0">
                <a:solidFill>
                  <a:srgbClr val="000000"/>
                </a:solidFill>
              </a:rPr>
              <a:t>Competitive Scan</a:t>
            </a:r>
          </a:p>
          <a:p>
            <a:pPr marL="171450" indent="-171450">
              <a:buFont typeface="Arial" panose="020B0604020202020204" pitchFamily="34" charset="0"/>
              <a:buChar char="•"/>
            </a:pPr>
            <a:r>
              <a:rPr lang="en-CA" sz="1700" dirty="0" smtClean="0">
                <a:solidFill>
                  <a:srgbClr val="000000"/>
                </a:solidFill>
              </a:rPr>
              <a:t>  Conduct a competitive scan of similar destinations offering cruise tourism including  strengths, challenges, best practices, lessons learned, asset inventories, infrastructure requirements, and positive and negative impact on the community and environment. Analyze cruise ship industry standards and compare to Micronesia offerings.</a:t>
            </a:r>
          </a:p>
          <a:p>
            <a:endParaRPr lang="en-CA" sz="1700" dirty="0" smtClean="0">
              <a:solidFill>
                <a:srgbClr val="000000"/>
              </a:solidFill>
            </a:endParaRPr>
          </a:p>
          <a:p>
            <a:r>
              <a:rPr lang="en-CA" sz="1700" b="1" dirty="0" smtClean="0">
                <a:solidFill>
                  <a:srgbClr val="000000"/>
                </a:solidFill>
              </a:rPr>
              <a:t>Visitor Profile and Experience </a:t>
            </a:r>
          </a:p>
          <a:p>
            <a:pPr marL="285750" indent="-285750">
              <a:buFont typeface="Arial"/>
              <a:buChar char="•"/>
            </a:pPr>
            <a:r>
              <a:rPr lang="en-CA" sz="1700" dirty="0" smtClean="0">
                <a:solidFill>
                  <a:srgbClr val="000000"/>
                </a:solidFill>
              </a:rPr>
              <a:t> Key performance indicators to consider include: overall cruise visitor spend, vendor revenue from cruise passengers and job creation. </a:t>
            </a:r>
          </a:p>
          <a:p>
            <a:endParaRPr lang="en-US" sz="1700" dirty="0"/>
          </a:p>
        </p:txBody>
      </p:sp>
    </p:spTree>
    <p:extLst>
      <p:ext uri="{BB962C8B-B14F-4D97-AF65-F5344CB8AC3E}">
        <p14:creationId xmlns:p14="http://schemas.microsoft.com/office/powerpoint/2010/main" val="127277115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188"/>
            <a:ext cx="8229600" cy="952500"/>
          </a:xfrm>
        </p:spPr>
        <p:txBody>
          <a:bodyPr>
            <a:normAutofit/>
          </a:bodyPr>
          <a:lstStyle/>
          <a:p>
            <a:r>
              <a:rPr lang="en-CA" sz="2000" dirty="0" smtClean="0">
                <a:solidFill>
                  <a:schemeClr val="bg1">
                    <a:lumMod val="65000"/>
                  </a:schemeClr>
                </a:solidFill>
              </a:rPr>
              <a:t>Strategic Pillars, cont’d</a:t>
            </a:r>
            <a:endParaRPr lang="en-CA" sz="2000" dirty="0">
              <a:solidFill>
                <a:schemeClr val="bg1">
                  <a:lumMod val="65000"/>
                </a:schemeClr>
              </a:solidFill>
            </a:endParaRPr>
          </a:p>
        </p:txBody>
      </p:sp>
      <p:sp>
        <p:nvSpPr>
          <p:cNvPr id="4" name="TextBox 3"/>
          <p:cNvSpPr txBox="1"/>
          <p:nvPr/>
        </p:nvSpPr>
        <p:spPr>
          <a:xfrm>
            <a:off x="533400" y="800100"/>
            <a:ext cx="7848600" cy="4632038"/>
          </a:xfrm>
          <a:prstGeom prst="rect">
            <a:avLst/>
          </a:prstGeom>
          <a:noFill/>
        </p:spPr>
        <p:txBody>
          <a:bodyPr wrap="square" rtlCol="0">
            <a:spAutoFit/>
          </a:bodyPr>
          <a:lstStyle/>
          <a:p>
            <a:r>
              <a:rPr lang="en-CA" sz="1700" b="1" dirty="0" smtClean="0">
                <a:solidFill>
                  <a:srgbClr val="000000"/>
                </a:solidFill>
              </a:rPr>
              <a:t>Pillar #5 – Resource Allocation</a:t>
            </a:r>
          </a:p>
          <a:p>
            <a:endParaRPr lang="en-CA" sz="1700" b="1" dirty="0" smtClean="0">
              <a:solidFill>
                <a:srgbClr val="000000"/>
              </a:solidFill>
            </a:endParaRPr>
          </a:p>
          <a:p>
            <a:r>
              <a:rPr lang="en-CA" sz="1700" dirty="0" smtClean="0">
                <a:solidFill>
                  <a:srgbClr val="000000"/>
                </a:solidFill>
              </a:rPr>
              <a:t>Resource Allocation refers to the budget and staff resources that the Micronesian respective governments and overall tourism industry have to develop and promote cruise tourism. </a:t>
            </a:r>
          </a:p>
          <a:p>
            <a:endParaRPr lang="en-CA" sz="1700" dirty="0" smtClean="0">
              <a:solidFill>
                <a:srgbClr val="000000"/>
              </a:solidFill>
            </a:endParaRPr>
          </a:p>
          <a:p>
            <a:r>
              <a:rPr lang="en-CA" sz="1600" b="1" dirty="0" smtClean="0">
                <a:solidFill>
                  <a:srgbClr val="000000"/>
                </a:solidFill>
              </a:rPr>
              <a:t>Destination Development Strategy</a:t>
            </a:r>
          </a:p>
          <a:p>
            <a:pPr marL="171450" indent="-171450">
              <a:buFont typeface="Arial" panose="020B0604020202020204" pitchFamily="34" charset="0"/>
              <a:buChar char="•"/>
            </a:pPr>
            <a:r>
              <a:rPr lang="en-CA" sz="1600" dirty="0" smtClean="0">
                <a:solidFill>
                  <a:srgbClr val="000000"/>
                </a:solidFill>
              </a:rPr>
              <a:t>Implement a strategic plan to align tourism policies and objectives to evaluate all funding requests and development opportunities – attraction and site development, training and education, infrastructure and marketing, and methodically prioritize cruise tourism spend to maximize economic development. </a:t>
            </a:r>
          </a:p>
          <a:p>
            <a:pPr marL="171450" indent="-171450"/>
            <a:endParaRPr lang="en-CA" sz="1600" dirty="0" smtClean="0">
              <a:solidFill>
                <a:srgbClr val="000000"/>
              </a:solidFill>
            </a:endParaRPr>
          </a:p>
          <a:p>
            <a:pPr marL="171450" indent="-171450">
              <a:buFont typeface="Arial" panose="020B0604020202020204" pitchFamily="34" charset="0"/>
              <a:buChar char="•"/>
            </a:pPr>
            <a:r>
              <a:rPr lang="en-CA" sz="1600" dirty="0" smtClean="0">
                <a:solidFill>
                  <a:srgbClr val="000000"/>
                </a:solidFill>
              </a:rPr>
              <a:t>To create such a visitor experience elements of the destination plan must encompass asset analysis, governance, advocacy, political partnerships, regional and local partnerships, brand and infrastructure and realistic goals and quotas must be established. </a:t>
            </a:r>
          </a:p>
          <a:p>
            <a:endParaRPr lang="en-CA" sz="1600" b="1" dirty="0" smtClean="0">
              <a:solidFill>
                <a:srgbClr val="A7A7A7"/>
              </a:solidFill>
            </a:endParaRPr>
          </a:p>
          <a:p>
            <a:endParaRPr lang="en-CA" sz="1700" dirty="0">
              <a:solidFill>
                <a:srgbClr val="000000"/>
              </a:solidFill>
            </a:endParaRPr>
          </a:p>
        </p:txBody>
      </p:sp>
    </p:spTree>
    <p:extLst>
      <p:ext uri="{BB962C8B-B14F-4D97-AF65-F5344CB8AC3E}">
        <p14:creationId xmlns:p14="http://schemas.microsoft.com/office/powerpoint/2010/main" val="127277115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188"/>
            <a:ext cx="8229600" cy="952500"/>
          </a:xfrm>
        </p:spPr>
        <p:txBody>
          <a:bodyPr>
            <a:normAutofit/>
          </a:bodyPr>
          <a:lstStyle/>
          <a:p>
            <a:r>
              <a:rPr lang="en-CA" sz="2000" dirty="0" smtClean="0">
                <a:solidFill>
                  <a:schemeClr val="bg1">
                    <a:lumMod val="65000"/>
                  </a:schemeClr>
                </a:solidFill>
              </a:rPr>
              <a:t>Strategic Pillars, cont’d</a:t>
            </a:r>
            <a:endParaRPr lang="en-CA" sz="2000" dirty="0">
              <a:solidFill>
                <a:schemeClr val="bg1">
                  <a:lumMod val="65000"/>
                </a:schemeClr>
              </a:solidFill>
            </a:endParaRPr>
          </a:p>
        </p:txBody>
      </p:sp>
      <p:sp>
        <p:nvSpPr>
          <p:cNvPr id="4" name="TextBox 3"/>
          <p:cNvSpPr txBox="1"/>
          <p:nvPr/>
        </p:nvSpPr>
        <p:spPr>
          <a:xfrm>
            <a:off x="533400" y="800100"/>
            <a:ext cx="7848600" cy="4078039"/>
          </a:xfrm>
          <a:prstGeom prst="rect">
            <a:avLst/>
          </a:prstGeom>
          <a:noFill/>
        </p:spPr>
        <p:txBody>
          <a:bodyPr wrap="square" rtlCol="0">
            <a:spAutoFit/>
          </a:bodyPr>
          <a:lstStyle/>
          <a:p>
            <a:r>
              <a:rPr lang="en-CA" sz="1700" b="1" dirty="0" smtClean="0">
                <a:solidFill>
                  <a:srgbClr val="000000"/>
                </a:solidFill>
              </a:rPr>
              <a:t>Pillar #5 – Resource Allocation</a:t>
            </a:r>
          </a:p>
          <a:p>
            <a:endParaRPr lang="en-CA" sz="1700" b="1" dirty="0" smtClean="0">
              <a:solidFill>
                <a:srgbClr val="000000"/>
              </a:solidFill>
            </a:endParaRPr>
          </a:p>
          <a:p>
            <a:r>
              <a:rPr lang="en-CA" sz="1600" b="1" dirty="0" smtClean="0">
                <a:solidFill>
                  <a:srgbClr val="000000"/>
                </a:solidFill>
              </a:rPr>
              <a:t>Collaboration and Partnerships</a:t>
            </a:r>
          </a:p>
          <a:p>
            <a:pPr marL="171450" indent="-171450">
              <a:buFont typeface="Arial" panose="020B0604020202020204" pitchFamily="34" charset="0"/>
              <a:buChar char="•"/>
            </a:pPr>
            <a:r>
              <a:rPr lang="en-CA" sz="1600" dirty="0" smtClean="0">
                <a:solidFill>
                  <a:srgbClr val="000000"/>
                </a:solidFill>
              </a:rPr>
              <a:t>Although recognized that collaboration is not “new or innovative” it has come up many times throughout this study and was again a key factor to effectively managing resources. Effective communication and engagement will foster more buy-in and investment from smaller islands and businesses who could provide funds and staff as well as reduce hesitations and resistance. Leverage and/or develop government, local and regional partnerships to share resources, education and best practices. </a:t>
            </a:r>
          </a:p>
          <a:p>
            <a:endParaRPr lang="en-CA" sz="1600" dirty="0" smtClean="0">
              <a:solidFill>
                <a:srgbClr val="000000"/>
              </a:solidFill>
            </a:endParaRPr>
          </a:p>
          <a:p>
            <a:pPr marL="171450" indent="-171450">
              <a:buFont typeface="Arial" panose="020B0604020202020204" pitchFamily="34" charset="0"/>
              <a:buChar char="•"/>
            </a:pPr>
            <a:r>
              <a:rPr lang="en-CA" sz="1600" dirty="0" smtClean="0">
                <a:solidFill>
                  <a:srgbClr val="000000"/>
                </a:solidFill>
              </a:rPr>
              <a:t>Develop partnerships with cruise lines to co-invest in the marketing and promotion of Micronesia as a destination</a:t>
            </a:r>
          </a:p>
          <a:p>
            <a:endParaRPr lang="en-CA" sz="1600" dirty="0" smtClean="0">
              <a:solidFill>
                <a:srgbClr val="000000"/>
              </a:solidFill>
            </a:endParaRPr>
          </a:p>
          <a:p>
            <a:pPr marL="171450" indent="-171450">
              <a:buFont typeface="Arial" panose="020B0604020202020204" pitchFamily="34" charset="0"/>
              <a:buChar char="•"/>
            </a:pPr>
            <a:r>
              <a:rPr lang="en-CA" sz="1600" dirty="0">
                <a:solidFill>
                  <a:srgbClr val="000000"/>
                </a:solidFill>
              </a:rPr>
              <a:t>E</a:t>
            </a:r>
            <a:r>
              <a:rPr lang="en-CA" sz="1600" dirty="0" smtClean="0">
                <a:solidFill>
                  <a:srgbClr val="000000"/>
                </a:solidFill>
              </a:rPr>
              <a:t>ncourage product and service development and education. Each island should consider investing a portion of their budget into cruise tourism as well. </a:t>
            </a:r>
            <a:endParaRPr lang="en-CA" sz="1600" b="1" dirty="0" smtClean="0">
              <a:solidFill>
                <a:srgbClr val="000000"/>
              </a:solidFill>
            </a:endParaRPr>
          </a:p>
          <a:p>
            <a:endParaRPr lang="en-CA" sz="1700" dirty="0">
              <a:solidFill>
                <a:srgbClr val="000000"/>
              </a:solidFill>
            </a:endParaRPr>
          </a:p>
        </p:txBody>
      </p:sp>
    </p:spTree>
    <p:extLst>
      <p:ext uri="{BB962C8B-B14F-4D97-AF65-F5344CB8AC3E}">
        <p14:creationId xmlns:p14="http://schemas.microsoft.com/office/powerpoint/2010/main" val="127277115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6133"/>
          <a:stretch/>
        </p:blipFill>
        <p:spPr>
          <a:xfrm>
            <a:off x="3708" y="-22820"/>
            <a:ext cx="9156986" cy="5767476"/>
          </a:xfrm>
          <a:prstGeom prst="rect">
            <a:avLst/>
          </a:prstGeom>
        </p:spPr>
      </p:pic>
      <p:pic>
        <p:nvPicPr>
          <p:cNvPr id="3" name="pasted-image.pdf"/>
          <p:cNvPicPr/>
          <p:nvPr/>
        </p:nvPicPr>
        <p:blipFill rotWithShape="1">
          <a:blip r:embed="rId3" cstate="screen">
            <a:extLst>
              <a:ext uri="{28A0092B-C50C-407E-A947-70E740481C1C}">
                <a14:useLocalDpi xmlns:a14="http://schemas.microsoft.com/office/drawing/2010/main"/>
              </a:ext>
            </a:extLst>
          </a:blip>
          <a:srcRect l="-1" r="233"/>
          <a:stretch/>
        </p:blipFill>
        <p:spPr>
          <a:xfrm>
            <a:off x="-6535" y="4587049"/>
            <a:ext cx="9183989" cy="1157607"/>
          </a:xfrm>
          <a:prstGeom prst="rect">
            <a:avLst/>
          </a:prstGeom>
          <a:ln w="12700">
            <a:miter lim="400000"/>
          </a:ln>
        </p:spPr>
      </p:pic>
      <p:sp>
        <p:nvSpPr>
          <p:cNvPr id="7" name="Text Placeholder 1"/>
          <p:cNvSpPr txBox="1">
            <a:spLocks/>
          </p:cNvSpPr>
          <p:nvPr/>
        </p:nvSpPr>
        <p:spPr>
          <a:xfrm>
            <a:off x="547772" y="1876022"/>
            <a:ext cx="7696635" cy="1655763"/>
          </a:xfrm>
          <a:prstGeom prst="rect">
            <a:avLst/>
          </a:prstGeom>
          <a:solidFill>
            <a:srgbClr val="FFFFFF">
              <a:alpha val="56078"/>
            </a:srgbClr>
          </a:solidFill>
        </p:spPr>
        <p:txBody>
          <a:bodyPr vert="horz" lIns="91440" tIns="45720" rIns="91440" bIns="45720" rtlCol="0" anchor="ctr">
            <a:normAutofit/>
          </a:bodyPr>
          <a:lstStyle>
            <a:lvl1pPr indent="0">
              <a:spcBef>
                <a:spcPct val="20000"/>
              </a:spcBef>
              <a:buClr>
                <a:schemeClr val="tx1"/>
              </a:buClr>
              <a:buFont typeface="Wingdings" panose="05000000000000000000" pitchFamily="2" charset="2"/>
              <a:buNone/>
              <a:defRPr sz="4000" b="1" baseline="0">
                <a:latin typeface="Franklin Gothic Book" panose="020B0503020102020204" pitchFamily="34" charset="0"/>
              </a:defRPr>
            </a:lvl1pPr>
            <a:lvl2pPr marL="742950" indent="-285750">
              <a:spcBef>
                <a:spcPct val="20000"/>
              </a:spcBef>
              <a:buClr>
                <a:schemeClr val="tx1"/>
              </a:buClr>
              <a:buFont typeface="Wingdings" panose="05000000000000000000" pitchFamily="2" charset="2"/>
              <a:buChar char="§"/>
              <a:defRPr sz="1400">
                <a:solidFill>
                  <a:schemeClr val="bg1"/>
                </a:solidFill>
                <a:latin typeface="Franklin Gothic Book" panose="020B0503020102020204" pitchFamily="34" charset="0"/>
              </a:defRPr>
            </a:lvl2pPr>
            <a:lvl3pPr marL="1143000" indent="-228600">
              <a:spcBef>
                <a:spcPct val="20000"/>
              </a:spcBef>
              <a:buClr>
                <a:schemeClr val="tx1"/>
              </a:buClr>
              <a:buFont typeface="Wingdings" panose="05000000000000000000" pitchFamily="2" charset="2"/>
              <a:buChar char="§"/>
              <a:defRPr sz="1200">
                <a:solidFill>
                  <a:schemeClr val="bg1"/>
                </a:solidFill>
                <a:latin typeface="Franklin Gothic Book" panose="020B0503020102020204" pitchFamily="34" charset="0"/>
              </a:defRPr>
            </a:lvl3pPr>
            <a:lvl4pPr marL="1600200" indent="-228600">
              <a:spcBef>
                <a:spcPct val="20000"/>
              </a:spcBef>
              <a:buClr>
                <a:schemeClr val="tx1"/>
              </a:buClr>
              <a:buFont typeface="Wingdings" panose="05000000000000000000" pitchFamily="2" charset="2"/>
              <a:buChar char="§"/>
              <a:defRPr sz="1200">
                <a:solidFill>
                  <a:schemeClr val="bg1"/>
                </a:solidFill>
                <a:latin typeface="Franklin Gothic Book" panose="020B0503020102020204" pitchFamily="34" charset="0"/>
              </a:defRPr>
            </a:lvl4pPr>
            <a:lvl5pPr marL="2057400" indent="-228600">
              <a:spcBef>
                <a:spcPct val="20000"/>
              </a:spcBef>
              <a:buClr>
                <a:schemeClr val="tx1"/>
              </a:buClr>
              <a:buFont typeface="Wingdings" panose="05000000000000000000" pitchFamily="2" charset="2"/>
              <a:buChar char="§"/>
              <a:defRPr sz="1200">
                <a:solidFill>
                  <a:schemeClr val="bg1"/>
                </a:solidFill>
                <a:latin typeface="Franklin Gothic Book" panose="020B05030201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buClr>
                <a:prstClr val="black"/>
              </a:buClr>
            </a:pPr>
            <a:r>
              <a:rPr lang="en-CA" sz="2800" dirty="0" smtClean="0">
                <a:solidFill>
                  <a:srgbClr val="002060"/>
                </a:solidFill>
                <a:latin typeface="Franklin Gothic Medium"/>
                <a:cs typeface="Century Gothic"/>
              </a:rPr>
              <a:t>Next Steps</a:t>
            </a:r>
            <a:endParaRPr lang="en-CA" sz="2400" dirty="0">
              <a:solidFill>
                <a:srgbClr val="C00000"/>
              </a:solidFill>
              <a:latin typeface="Franklin Gothic Book"/>
            </a:endParaRPr>
          </a:p>
        </p:txBody>
      </p:sp>
      <p:pic>
        <p:nvPicPr>
          <p:cNvPr id="5" name="Picture 4"/>
          <p:cNvPicPr>
            <a:picLocks noChangeAspect="1"/>
          </p:cNvPicPr>
          <p:nvPr/>
        </p:nvPicPr>
        <p:blipFill>
          <a:blip r:embed="rId4" cstate="screen">
            <a:biLevel thresh="25000"/>
            <a:extLst>
              <a:ext uri="{28A0092B-C50C-407E-A947-70E740481C1C}">
                <a14:useLocalDpi xmlns:a14="http://schemas.microsoft.com/office/drawing/2010/main" val="0"/>
              </a:ext>
            </a:extLst>
          </a:blip>
          <a:stretch>
            <a:fillRect/>
          </a:stretch>
        </p:blipFill>
        <p:spPr>
          <a:xfrm>
            <a:off x="547773" y="173054"/>
            <a:ext cx="2944178" cy="497681"/>
          </a:xfrm>
          <a:prstGeom prst="rect">
            <a:avLst/>
          </a:prstGeom>
        </p:spPr>
      </p:pic>
    </p:spTree>
    <p:extLst>
      <p:ext uri="{BB962C8B-B14F-4D97-AF65-F5344CB8AC3E}">
        <p14:creationId xmlns:p14="http://schemas.microsoft.com/office/powerpoint/2010/main" val="408369625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188"/>
            <a:ext cx="8229600" cy="952500"/>
          </a:xfrm>
        </p:spPr>
        <p:txBody>
          <a:bodyPr>
            <a:normAutofit/>
          </a:bodyPr>
          <a:lstStyle/>
          <a:p>
            <a:r>
              <a:rPr lang="en-CA" sz="2000" dirty="0" smtClean="0">
                <a:solidFill>
                  <a:schemeClr val="bg1">
                    <a:lumMod val="65000"/>
                  </a:schemeClr>
                </a:solidFill>
              </a:rPr>
              <a:t>Strategic Pillars, cont’d</a:t>
            </a:r>
            <a:endParaRPr lang="en-CA" sz="2000" dirty="0">
              <a:solidFill>
                <a:schemeClr val="bg1">
                  <a:lumMod val="65000"/>
                </a:schemeClr>
              </a:solidFill>
            </a:endParaRPr>
          </a:p>
        </p:txBody>
      </p:sp>
      <p:sp>
        <p:nvSpPr>
          <p:cNvPr id="4" name="TextBox 3"/>
          <p:cNvSpPr txBox="1"/>
          <p:nvPr/>
        </p:nvSpPr>
        <p:spPr>
          <a:xfrm>
            <a:off x="533400" y="800100"/>
            <a:ext cx="7855024" cy="4278094"/>
          </a:xfrm>
          <a:prstGeom prst="rect">
            <a:avLst/>
          </a:prstGeom>
          <a:noFill/>
        </p:spPr>
        <p:txBody>
          <a:bodyPr wrap="square" rtlCol="0">
            <a:spAutoFit/>
          </a:bodyPr>
          <a:lstStyle/>
          <a:p>
            <a:r>
              <a:rPr lang="en-CA" sz="1700" b="1" dirty="0" smtClean="0">
                <a:solidFill>
                  <a:srgbClr val="000000"/>
                </a:solidFill>
              </a:rPr>
              <a:t>The next 90 days will be critical to ensuring this strategy maintains momentum.  In order to support, it is strongly recommended that this strategy be as broadly communicated and socialized as possible: </a:t>
            </a:r>
          </a:p>
          <a:p>
            <a:endParaRPr lang="en-CA" sz="1700" b="1" dirty="0" smtClean="0">
              <a:solidFill>
                <a:srgbClr val="000000"/>
              </a:solidFill>
            </a:endParaRPr>
          </a:p>
          <a:p>
            <a:r>
              <a:rPr lang="en-CA" sz="1700" b="1" dirty="0" smtClean="0">
                <a:solidFill>
                  <a:srgbClr val="000000"/>
                </a:solidFill>
              </a:rPr>
              <a:t>Review and Communication:--June, July, August 2016</a:t>
            </a:r>
          </a:p>
          <a:p>
            <a:pPr marL="171450" indent="-171450">
              <a:buFont typeface="Arial" panose="020B0604020202020204" pitchFamily="34" charset="0"/>
              <a:buChar char="•"/>
            </a:pPr>
            <a:r>
              <a:rPr lang="en-CA" sz="1700" dirty="0" smtClean="0">
                <a:solidFill>
                  <a:srgbClr val="000000"/>
                </a:solidFill>
              </a:rPr>
              <a:t>Review, comment and discuss and then approve and endorse the strategy with all key working group members</a:t>
            </a:r>
          </a:p>
          <a:p>
            <a:pPr marL="171450" indent="-171450">
              <a:buFont typeface="Arial" panose="020B0604020202020204" pitchFamily="34" charset="0"/>
              <a:buChar char="•"/>
            </a:pPr>
            <a:endParaRPr lang="en-CA" sz="1700" dirty="0" smtClean="0">
              <a:solidFill>
                <a:srgbClr val="000000"/>
              </a:solidFill>
            </a:endParaRPr>
          </a:p>
          <a:p>
            <a:pPr marL="171450" indent="-171450">
              <a:buFont typeface="Arial" panose="020B0604020202020204" pitchFamily="34" charset="0"/>
              <a:buChar char="•"/>
            </a:pPr>
            <a:r>
              <a:rPr lang="en-CA" sz="1700" dirty="0" smtClean="0">
                <a:solidFill>
                  <a:srgbClr val="000000"/>
                </a:solidFill>
              </a:rPr>
              <a:t>Communicate strategy internally to Guam and Micronesian tourism industry and economic development stakeholders</a:t>
            </a:r>
          </a:p>
          <a:p>
            <a:pPr marL="171450" indent="-171450">
              <a:buFont typeface="Arial" panose="020B0604020202020204" pitchFamily="34" charset="0"/>
              <a:buChar char="•"/>
            </a:pPr>
            <a:endParaRPr lang="en-CA" sz="1700" dirty="0" smtClean="0">
              <a:solidFill>
                <a:srgbClr val="000000"/>
              </a:solidFill>
            </a:endParaRPr>
          </a:p>
          <a:p>
            <a:pPr marL="171450" indent="-171450">
              <a:buFont typeface="Arial" panose="020B0604020202020204" pitchFamily="34" charset="0"/>
              <a:buChar char="•"/>
            </a:pPr>
            <a:r>
              <a:rPr lang="en-CA" sz="1700" dirty="0" smtClean="0">
                <a:solidFill>
                  <a:srgbClr val="000000"/>
                </a:solidFill>
              </a:rPr>
              <a:t>Communicate strategy to other key groups in Guam…citizens groups, </a:t>
            </a:r>
            <a:r>
              <a:rPr lang="en-CA" sz="1700" dirty="0" err="1" smtClean="0">
                <a:solidFill>
                  <a:srgbClr val="000000"/>
                </a:solidFill>
              </a:rPr>
              <a:t>etc</a:t>
            </a:r>
            <a:endParaRPr lang="en-CA" sz="1700" dirty="0" smtClean="0">
              <a:solidFill>
                <a:srgbClr val="000000"/>
              </a:solidFill>
            </a:endParaRPr>
          </a:p>
          <a:p>
            <a:endParaRPr lang="en-CA" sz="1700" dirty="0" smtClean="0">
              <a:solidFill>
                <a:srgbClr val="000000"/>
              </a:solidFill>
            </a:endParaRPr>
          </a:p>
          <a:p>
            <a:pPr marL="171450" indent="-171450">
              <a:buFont typeface="Arial" panose="020B0604020202020204" pitchFamily="34" charset="0"/>
              <a:buChar char="•"/>
            </a:pPr>
            <a:r>
              <a:rPr lang="en-CA" sz="1700" dirty="0" smtClean="0">
                <a:solidFill>
                  <a:srgbClr val="000000"/>
                </a:solidFill>
              </a:rPr>
              <a:t>Communicate strategy to other key groups in key Micronesian countries, territories and regions impacted by strategy</a:t>
            </a:r>
          </a:p>
          <a:p>
            <a:endParaRPr lang="en-CA" sz="1700" dirty="0">
              <a:solidFill>
                <a:srgbClr val="000000"/>
              </a:solidFill>
            </a:endParaRPr>
          </a:p>
        </p:txBody>
      </p:sp>
    </p:spTree>
    <p:extLst>
      <p:ext uri="{BB962C8B-B14F-4D97-AF65-F5344CB8AC3E}">
        <p14:creationId xmlns:p14="http://schemas.microsoft.com/office/powerpoint/2010/main" val="127277115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6133"/>
          <a:stretch/>
        </p:blipFill>
        <p:spPr>
          <a:xfrm>
            <a:off x="3708" y="-22820"/>
            <a:ext cx="9156986" cy="5767476"/>
          </a:xfrm>
          <a:prstGeom prst="rect">
            <a:avLst/>
          </a:prstGeom>
        </p:spPr>
      </p:pic>
      <p:pic>
        <p:nvPicPr>
          <p:cNvPr id="3" name="pasted-image.pdf"/>
          <p:cNvPicPr/>
          <p:nvPr/>
        </p:nvPicPr>
        <p:blipFill rotWithShape="1">
          <a:blip r:embed="rId3" cstate="screen">
            <a:extLst>
              <a:ext uri="{28A0092B-C50C-407E-A947-70E740481C1C}">
                <a14:useLocalDpi xmlns:a14="http://schemas.microsoft.com/office/drawing/2010/main"/>
              </a:ext>
            </a:extLst>
          </a:blip>
          <a:srcRect l="-1" r="233"/>
          <a:stretch/>
        </p:blipFill>
        <p:spPr>
          <a:xfrm>
            <a:off x="-6535" y="4587049"/>
            <a:ext cx="9183989" cy="1157607"/>
          </a:xfrm>
          <a:prstGeom prst="rect">
            <a:avLst/>
          </a:prstGeom>
          <a:ln w="12700">
            <a:miter lim="400000"/>
          </a:ln>
        </p:spPr>
      </p:pic>
      <p:pic>
        <p:nvPicPr>
          <p:cNvPr id="5" name="Picture 4"/>
          <p:cNvPicPr>
            <a:picLocks noChangeAspect="1"/>
          </p:cNvPicPr>
          <p:nvPr/>
        </p:nvPicPr>
        <p:blipFill>
          <a:blip r:embed="rId4" cstate="screen">
            <a:biLevel thresh="25000"/>
            <a:extLst>
              <a:ext uri="{28A0092B-C50C-407E-A947-70E740481C1C}">
                <a14:useLocalDpi xmlns:a14="http://schemas.microsoft.com/office/drawing/2010/main" val="0"/>
              </a:ext>
            </a:extLst>
          </a:blip>
          <a:stretch>
            <a:fillRect/>
          </a:stretch>
        </p:blipFill>
        <p:spPr>
          <a:xfrm>
            <a:off x="547773" y="173054"/>
            <a:ext cx="2944178" cy="497681"/>
          </a:xfrm>
          <a:prstGeom prst="rect">
            <a:avLst/>
          </a:prstGeom>
        </p:spPr>
      </p:pic>
      <p:sp>
        <p:nvSpPr>
          <p:cNvPr id="8" name="Text Placeholder 1"/>
          <p:cNvSpPr txBox="1">
            <a:spLocks/>
          </p:cNvSpPr>
          <p:nvPr/>
        </p:nvSpPr>
        <p:spPr>
          <a:xfrm>
            <a:off x="899592" y="1601474"/>
            <a:ext cx="7696635" cy="1655763"/>
          </a:xfrm>
          <a:prstGeom prst="rect">
            <a:avLst/>
          </a:prstGeom>
          <a:solidFill>
            <a:srgbClr val="FFFFFF">
              <a:alpha val="56078"/>
            </a:srgbClr>
          </a:solidFill>
        </p:spPr>
        <p:txBody>
          <a:bodyPr vert="horz" lIns="91440" tIns="45720" rIns="91440" bIns="45720" rtlCol="0" anchor="ctr">
            <a:normAutofit/>
          </a:bodyPr>
          <a:lstStyle>
            <a:lvl1pPr indent="0">
              <a:spcBef>
                <a:spcPct val="20000"/>
              </a:spcBef>
              <a:buClr>
                <a:schemeClr val="tx1"/>
              </a:buClr>
              <a:buFont typeface="Wingdings" panose="05000000000000000000" pitchFamily="2" charset="2"/>
              <a:buNone/>
              <a:defRPr sz="4000" b="1" baseline="0">
                <a:latin typeface="Franklin Gothic Book" panose="020B0503020102020204" pitchFamily="34" charset="0"/>
              </a:defRPr>
            </a:lvl1pPr>
            <a:lvl2pPr marL="742950" indent="-285750">
              <a:spcBef>
                <a:spcPct val="20000"/>
              </a:spcBef>
              <a:buClr>
                <a:schemeClr val="tx1"/>
              </a:buClr>
              <a:buFont typeface="Wingdings" panose="05000000000000000000" pitchFamily="2" charset="2"/>
              <a:buChar char="§"/>
              <a:defRPr sz="1400">
                <a:solidFill>
                  <a:schemeClr val="bg1"/>
                </a:solidFill>
                <a:latin typeface="Franklin Gothic Book" panose="020B0503020102020204" pitchFamily="34" charset="0"/>
              </a:defRPr>
            </a:lvl2pPr>
            <a:lvl3pPr marL="1143000" indent="-228600">
              <a:spcBef>
                <a:spcPct val="20000"/>
              </a:spcBef>
              <a:buClr>
                <a:schemeClr val="tx1"/>
              </a:buClr>
              <a:buFont typeface="Wingdings" panose="05000000000000000000" pitchFamily="2" charset="2"/>
              <a:buChar char="§"/>
              <a:defRPr sz="1200">
                <a:solidFill>
                  <a:schemeClr val="bg1"/>
                </a:solidFill>
                <a:latin typeface="Franklin Gothic Book" panose="020B0503020102020204" pitchFamily="34" charset="0"/>
              </a:defRPr>
            </a:lvl3pPr>
            <a:lvl4pPr marL="1600200" indent="-228600">
              <a:spcBef>
                <a:spcPct val="20000"/>
              </a:spcBef>
              <a:buClr>
                <a:schemeClr val="tx1"/>
              </a:buClr>
              <a:buFont typeface="Wingdings" panose="05000000000000000000" pitchFamily="2" charset="2"/>
              <a:buChar char="§"/>
              <a:defRPr sz="1200">
                <a:solidFill>
                  <a:schemeClr val="bg1"/>
                </a:solidFill>
                <a:latin typeface="Franklin Gothic Book" panose="020B0503020102020204" pitchFamily="34" charset="0"/>
              </a:defRPr>
            </a:lvl4pPr>
            <a:lvl5pPr marL="2057400" indent="-228600">
              <a:spcBef>
                <a:spcPct val="20000"/>
              </a:spcBef>
              <a:buClr>
                <a:schemeClr val="tx1"/>
              </a:buClr>
              <a:buFont typeface="Wingdings" panose="05000000000000000000" pitchFamily="2" charset="2"/>
              <a:buChar char="§"/>
              <a:defRPr sz="1200">
                <a:solidFill>
                  <a:schemeClr val="bg1"/>
                </a:solidFill>
                <a:latin typeface="Franklin Gothic Book" panose="020B05030201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ctr">
              <a:buClr>
                <a:srgbClr val="293870"/>
              </a:buClr>
            </a:pPr>
            <a:r>
              <a:rPr lang="en-CA" sz="2400" dirty="0" smtClean="0">
                <a:solidFill>
                  <a:srgbClr val="002060"/>
                </a:solidFill>
                <a:latin typeface="Franklin Gothic Medium"/>
                <a:cs typeface="Century Gothic"/>
              </a:rPr>
              <a:t>Thank you for your kind attention</a:t>
            </a:r>
          </a:p>
          <a:p>
            <a:pPr algn="ctr">
              <a:buClr>
                <a:srgbClr val="293870"/>
              </a:buClr>
            </a:pPr>
            <a:endParaRPr lang="en-CA" sz="2400" dirty="0">
              <a:solidFill>
                <a:srgbClr val="002060"/>
              </a:solidFill>
              <a:latin typeface="Franklin Gothic Medium"/>
              <a:cs typeface="Century Gothic"/>
            </a:endParaRPr>
          </a:p>
          <a:p>
            <a:pPr algn="ctr">
              <a:buClr>
                <a:srgbClr val="293870"/>
              </a:buClr>
            </a:pPr>
            <a:r>
              <a:rPr lang="en-CA" sz="2000" dirty="0" smtClean="0">
                <a:solidFill>
                  <a:srgbClr val="002060"/>
                </a:solidFill>
                <a:latin typeface="Franklin Gothic Medium"/>
                <a:cs typeface="Century Gothic"/>
                <a:hlinkClick r:id="rId5"/>
              </a:rPr>
              <a:t>www.Twenty31.org</a:t>
            </a:r>
            <a:endParaRPr lang="en-CA" sz="2000" dirty="0" smtClean="0">
              <a:solidFill>
                <a:srgbClr val="002060"/>
              </a:solidFill>
              <a:latin typeface="Franklin Gothic Medium"/>
              <a:cs typeface="Century Gothic"/>
            </a:endParaRPr>
          </a:p>
        </p:txBody>
      </p:sp>
    </p:spTree>
    <p:extLst>
      <p:ext uri="{BB962C8B-B14F-4D97-AF65-F5344CB8AC3E}">
        <p14:creationId xmlns:p14="http://schemas.microsoft.com/office/powerpoint/2010/main" val="168022002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188"/>
            <a:ext cx="8686800" cy="952500"/>
          </a:xfrm>
        </p:spPr>
        <p:txBody>
          <a:bodyPr>
            <a:normAutofit/>
          </a:bodyPr>
          <a:lstStyle/>
          <a:p>
            <a:r>
              <a:rPr lang="en-CA" sz="2000" dirty="0" smtClean="0">
                <a:solidFill>
                  <a:schemeClr val="tx1"/>
                </a:solidFill>
              </a:rPr>
              <a:t>The Likely Market: The Experiential Traveler </a:t>
            </a:r>
            <a:endParaRPr lang="en-CA" sz="2000" dirty="0">
              <a:solidFill>
                <a:schemeClr val="tx1"/>
              </a:solidFill>
            </a:endParaRPr>
          </a:p>
        </p:txBody>
      </p:sp>
      <p:pic>
        <p:nvPicPr>
          <p:cNvPr id="3" name="Picture 2"/>
          <p:cNvPicPr>
            <a:picLocks noChangeAspect="1"/>
          </p:cNvPicPr>
          <p:nvPr/>
        </p:nvPicPr>
        <p:blipFill>
          <a:blip r:embed="rId2">
            <a:grayscl/>
          </a:blip>
          <a:stretch>
            <a:fillRect/>
          </a:stretch>
        </p:blipFill>
        <p:spPr>
          <a:xfrm>
            <a:off x="303348" y="1561356"/>
            <a:ext cx="8547333" cy="2560542"/>
          </a:xfrm>
          <a:prstGeom prst="rect">
            <a:avLst/>
          </a:prstGeom>
        </p:spPr>
      </p:pic>
    </p:spTree>
    <p:extLst>
      <p:ext uri="{BB962C8B-B14F-4D97-AF65-F5344CB8AC3E}">
        <p14:creationId xmlns:p14="http://schemas.microsoft.com/office/powerpoint/2010/main" val="33497389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000" dirty="0" smtClean="0">
                <a:solidFill>
                  <a:srgbClr val="000000"/>
                </a:solidFill>
                <a:latin typeface="+mj-lt"/>
              </a:rPr>
              <a:t>Global Trends in Tourism, cont’d</a:t>
            </a:r>
            <a:endParaRPr lang="en-CA" sz="2000" dirty="0">
              <a:solidFill>
                <a:srgbClr val="000000"/>
              </a:solidFill>
              <a:latin typeface="+mj-lt"/>
            </a:endParaRPr>
          </a:p>
        </p:txBody>
      </p:sp>
      <p:sp>
        <p:nvSpPr>
          <p:cNvPr id="3" name="Rectangle 2"/>
          <p:cNvSpPr/>
          <p:nvPr/>
        </p:nvSpPr>
        <p:spPr>
          <a:xfrm>
            <a:off x="539552" y="841276"/>
            <a:ext cx="8064896" cy="4524316"/>
          </a:xfrm>
          <a:prstGeom prst="rect">
            <a:avLst/>
          </a:prstGeom>
        </p:spPr>
        <p:txBody>
          <a:bodyPr wrap="square">
            <a:spAutoFit/>
          </a:bodyPr>
          <a:lstStyle/>
          <a:p>
            <a:r>
              <a:rPr lang="en-US" dirty="0">
                <a:solidFill>
                  <a:srgbClr val="000000"/>
                </a:solidFill>
              </a:rPr>
              <a:t>T</a:t>
            </a:r>
            <a:r>
              <a:rPr lang="en-US" dirty="0" smtClean="0">
                <a:solidFill>
                  <a:srgbClr val="000000"/>
                </a:solidFill>
              </a:rPr>
              <a:t>wo </a:t>
            </a:r>
            <a:r>
              <a:rPr lang="en-US" dirty="0">
                <a:solidFill>
                  <a:srgbClr val="000000"/>
                </a:solidFill>
              </a:rPr>
              <a:t>examples of new product experiences identified during the stakeholder consultation </a:t>
            </a:r>
            <a:r>
              <a:rPr lang="en-US" dirty="0" smtClean="0">
                <a:solidFill>
                  <a:srgbClr val="000000"/>
                </a:solidFill>
              </a:rPr>
              <a:t>process:</a:t>
            </a:r>
            <a:endParaRPr lang="en-CA" dirty="0" smtClean="0">
              <a:solidFill>
                <a:srgbClr val="000000"/>
              </a:solidFill>
            </a:endParaRPr>
          </a:p>
          <a:p>
            <a:endParaRPr lang="en-CA" dirty="0">
              <a:solidFill>
                <a:srgbClr val="000000"/>
              </a:solidFill>
            </a:endParaRPr>
          </a:p>
          <a:p>
            <a:r>
              <a:rPr lang="en-CA" b="1" dirty="0" smtClean="0">
                <a:solidFill>
                  <a:srgbClr val="000000"/>
                </a:solidFill>
              </a:rPr>
              <a:t>Arts</a:t>
            </a:r>
            <a:r>
              <a:rPr lang="en-CA" b="1" dirty="0">
                <a:solidFill>
                  <a:srgbClr val="000000"/>
                </a:solidFill>
              </a:rPr>
              <a:t>, Culture &amp; Heritage Journeys </a:t>
            </a:r>
            <a:r>
              <a:rPr lang="en-CA" dirty="0">
                <a:solidFill>
                  <a:srgbClr val="000000"/>
                </a:solidFill>
              </a:rPr>
              <a:t>– </a:t>
            </a:r>
            <a:r>
              <a:rPr lang="en-CA" dirty="0" smtClean="0">
                <a:solidFill>
                  <a:srgbClr val="000000"/>
                </a:solidFill>
              </a:rPr>
              <a:t>sharing </a:t>
            </a:r>
            <a:r>
              <a:rPr lang="en-CA" dirty="0">
                <a:solidFill>
                  <a:srgbClr val="000000"/>
                </a:solidFill>
              </a:rPr>
              <a:t>with visitors the customs, traditions, arts, social qualities, ways of life, ideas, legends and the places of cultural, historical or other local significance </a:t>
            </a:r>
            <a:r>
              <a:rPr lang="en-CA" dirty="0" smtClean="0">
                <a:solidFill>
                  <a:srgbClr val="000000"/>
                </a:solidFill>
              </a:rPr>
              <a:t>that make Micronesia </a:t>
            </a:r>
            <a:r>
              <a:rPr lang="en-CA" dirty="0">
                <a:solidFill>
                  <a:srgbClr val="000000"/>
                </a:solidFill>
              </a:rPr>
              <a:t>and its </a:t>
            </a:r>
            <a:r>
              <a:rPr lang="en-CA" dirty="0" smtClean="0">
                <a:solidFill>
                  <a:srgbClr val="000000"/>
                </a:solidFill>
              </a:rPr>
              <a:t>people unique. </a:t>
            </a:r>
          </a:p>
          <a:p>
            <a:endParaRPr lang="en-CA" dirty="0">
              <a:solidFill>
                <a:srgbClr val="000000"/>
              </a:solidFill>
            </a:endParaRPr>
          </a:p>
          <a:p>
            <a:r>
              <a:rPr lang="en-CA" b="1" dirty="0">
                <a:solidFill>
                  <a:srgbClr val="000000"/>
                </a:solidFill>
              </a:rPr>
              <a:t>Authentic </a:t>
            </a:r>
            <a:r>
              <a:rPr lang="en-CA" b="1" dirty="0" smtClean="0">
                <a:solidFill>
                  <a:srgbClr val="000000"/>
                </a:solidFill>
              </a:rPr>
              <a:t>Micronesian food </a:t>
            </a:r>
            <a:r>
              <a:rPr lang="en-CA" dirty="0" smtClean="0">
                <a:solidFill>
                  <a:srgbClr val="000000"/>
                </a:solidFill>
              </a:rPr>
              <a:t>-  traditional recipes, cooking techniques, fresh herbs, seafood</a:t>
            </a:r>
            <a:r>
              <a:rPr lang="en-CA" dirty="0">
                <a:solidFill>
                  <a:srgbClr val="000000"/>
                </a:solidFill>
              </a:rPr>
              <a:t>, and produce grown in spectacular places are key highlights for experience travelers. It’s about tasting and making delicious traditional local cuisine in the company of family, friends and local people. Experience travelers enjoy eating meals that use local </a:t>
            </a:r>
            <a:r>
              <a:rPr lang="en-CA" dirty="0" smtClean="0">
                <a:solidFill>
                  <a:srgbClr val="000000"/>
                </a:solidFill>
              </a:rPr>
              <a:t>ingredients </a:t>
            </a:r>
            <a:r>
              <a:rPr lang="en-CA" dirty="0">
                <a:solidFill>
                  <a:srgbClr val="000000"/>
                </a:solidFill>
              </a:rPr>
              <a:t>and serve hand-made hearty Micronesian fare. </a:t>
            </a:r>
          </a:p>
          <a:p>
            <a:endParaRPr lang="en-CA" dirty="0">
              <a:solidFill>
                <a:schemeClr val="tx2"/>
              </a:solidFill>
            </a:endParaRPr>
          </a:p>
          <a:p>
            <a:endParaRPr lang="en-CA" dirty="0">
              <a:solidFill>
                <a:schemeClr val="tx2"/>
              </a:solidFill>
            </a:endParaRPr>
          </a:p>
          <a:p>
            <a:endParaRPr lang="en-CA" dirty="0">
              <a:solidFill>
                <a:schemeClr val="tx2"/>
              </a:solidFill>
            </a:endParaRPr>
          </a:p>
        </p:txBody>
      </p:sp>
    </p:spTree>
    <p:extLst>
      <p:ext uri="{BB962C8B-B14F-4D97-AF65-F5344CB8AC3E}">
        <p14:creationId xmlns:p14="http://schemas.microsoft.com/office/powerpoint/2010/main" val="3865480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000" dirty="0" smtClean="0">
                <a:solidFill>
                  <a:srgbClr val="000000"/>
                </a:solidFill>
                <a:latin typeface="+mj-lt"/>
              </a:rPr>
              <a:t>Global Trends in Tourism, cont’d</a:t>
            </a:r>
            <a:endParaRPr lang="en-CA" sz="2000" dirty="0">
              <a:solidFill>
                <a:srgbClr val="000000"/>
              </a:solidFill>
              <a:latin typeface="+mj-lt"/>
            </a:endParaRPr>
          </a:p>
        </p:txBody>
      </p:sp>
      <p:sp>
        <p:nvSpPr>
          <p:cNvPr id="3" name="Rectangle 2"/>
          <p:cNvSpPr/>
          <p:nvPr/>
        </p:nvSpPr>
        <p:spPr>
          <a:xfrm>
            <a:off x="539552" y="913284"/>
            <a:ext cx="7992888" cy="3139321"/>
          </a:xfrm>
          <a:prstGeom prst="rect">
            <a:avLst/>
          </a:prstGeom>
        </p:spPr>
        <p:txBody>
          <a:bodyPr wrap="square">
            <a:spAutoFit/>
          </a:bodyPr>
          <a:lstStyle/>
          <a:p>
            <a:r>
              <a:rPr lang="en-CA" dirty="0" smtClean="0">
                <a:solidFill>
                  <a:srgbClr val="000000"/>
                </a:solidFill>
              </a:rPr>
              <a:t>For </a:t>
            </a:r>
            <a:r>
              <a:rPr lang="en-CA" dirty="0">
                <a:solidFill>
                  <a:srgbClr val="000000"/>
                </a:solidFill>
              </a:rPr>
              <a:t>the </a:t>
            </a:r>
            <a:r>
              <a:rPr lang="en-CA" dirty="0" smtClean="0">
                <a:solidFill>
                  <a:srgbClr val="000000"/>
                </a:solidFill>
              </a:rPr>
              <a:t>experienced </a:t>
            </a:r>
            <a:r>
              <a:rPr lang="en-CA" dirty="0">
                <a:solidFill>
                  <a:srgbClr val="000000"/>
                </a:solidFill>
              </a:rPr>
              <a:t>traveler, it’s about learning about what has shaped Micronesians from the local indigenous heritage to the many who have made the region their home over the centuries</a:t>
            </a:r>
            <a:r>
              <a:rPr lang="en-CA" dirty="0" smtClean="0">
                <a:solidFill>
                  <a:srgbClr val="000000"/>
                </a:solidFill>
              </a:rPr>
              <a:t>.</a:t>
            </a:r>
            <a:endParaRPr lang="en-US" dirty="0" smtClean="0">
              <a:solidFill>
                <a:srgbClr val="000000"/>
              </a:solidFill>
            </a:endParaRPr>
          </a:p>
          <a:p>
            <a:endParaRPr lang="en-US" dirty="0">
              <a:solidFill>
                <a:srgbClr val="000000"/>
              </a:solidFill>
            </a:endParaRPr>
          </a:p>
          <a:p>
            <a:r>
              <a:rPr lang="en-US" dirty="0" smtClean="0">
                <a:solidFill>
                  <a:srgbClr val="000000"/>
                </a:solidFill>
              </a:rPr>
              <a:t>There </a:t>
            </a:r>
            <a:r>
              <a:rPr lang="en-US" dirty="0">
                <a:solidFill>
                  <a:srgbClr val="000000"/>
                </a:solidFill>
              </a:rPr>
              <a:t>is a leadership role for </a:t>
            </a:r>
            <a:r>
              <a:rPr lang="en-US" dirty="0" smtClean="0">
                <a:solidFill>
                  <a:srgbClr val="000000"/>
                </a:solidFill>
              </a:rPr>
              <a:t>MCA </a:t>
            </a:r>
            <a:r>
              <a:rPr lang="en-US" dirty="0">
                <a:solidFill>
                  <a:srgbClr val="000000"/>
                </a:solidFill>
              </a:rPr>
              <a:t>to play in partnership </a:t>
            </a:r>
            <a:r>
              <a:rPr lang="en-US" dirty="0" smtClean="0">
                <a:solidFill>
                  <a:srgbClr val="000000"/>
                </a:solidFill>
              </a:rPr>
              <a:t>with GVB </a:t>
            </a:r>
            <a:r>
              <a:rPr lang="en-US" dirty="0">
                <a:solidFill>
                  <a:srgbClr val="000000"/>
                </a:solidFill>
              </a:rPr>
              <a:t>other government departments, Micronesian tourism boards and the private sector in identifying and helping to ready new products and experiences for market.  </a:t>
            </a:r>
            <a:endParaRPr lang="en-US" dirty="0" smtClean="0">
              <a:solidFill>
                <a:srgbClr val="000000"/>
              </a:solidFill>
            </a:endParaRPr>
          </a:p>
          <a:p>
            <a:endParaRPr lang="en-US" dirty="0">
              <a:solidFill>
                <a:srgbClr val="000000"/>
              </a:solidFill>
            </a:endParaRPr>
          </a:p>
          <a:p>
            <a:r>
              <a:rPr lang="en-US" dirty="0" smtClean="0">
                <a:solidFill>
                  <a:srgbClr val="000000"/>
                </a:solidFill>
              </a:rPr>
              <a:t>In </a:t>
            </a:r>
            <a:r>
              <a:rPr lang="en-US" dirty="0">
                <a:solidFill>
                  <a:srgbClr val="000000"/>
                </a:solidFill>
              </a:rPr>
              <a:t>turn, the PATA Micronesia Chapter needs to work with its members, namely the established tour operators to sell these products and experiences either within their current itineraries and/or promote new package offerings.</a:t>
            </a:r>
          </a:p>
        </p:txBody>
      </p:sp>
    </p:spTree>
    <p:extLst>
      <p:ext uri="{BB962C8B-B14F-4D97-AF65-F5344CB8AC3E}">
        <p14:creationId xmlns:p14="http://schemas.microsoft.com/office/powerpoint/2010/main" val="424183904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188"/>
            <a:ext cx="8229600" cy="952500"/>
          </a:xfrm>
        </p:spPr>
        <p:txBody>
          <a:bodyPr>
            <a:normAutofit/>
          </a:bodyPr>
          <a:lstStyle/>
          <a:p>
            <a:r>
              <a:rPr lang="en-CA" sz="2000" dirty="0" smtClean="0">
                <a:solidFill>
                  <a:srgbClr val="000000"/>
                </a:solidFill>
              </a:rPr>
              <a:t>Leadership Role</a:t>
            </a:r>
            <a:endParaRPr lang="en-CA" sz="2000" dirty="0">
              <a:solidFill>
                <a:srgbClr val="000000"/>
              </a:solidFill>
            </a:endParaRPr>
          </a:p>
        </p:txBody>
      </p:sp>
      <p:sp>
        <p:nvSpPr>
          <p:cNvPr id="6" name="TextBox 5"/>
          <p:cNvSpPr txBox="1"/>
          <p:nvPr/>
        </p:nvSpPr>
        <p:spPr>
          <a:xfrm>
            <a:off x="547266" y="924536"/>
            <a:ext cx="7913166" cy="4037238"/>
          </a:xfrm>
          <a:prstGeom prst="rect">
            <a:avLst/>
          </a:prstGeom>
          <a:noFill/>
        </p:spPr>
        <p:txBody>
          <a:bodyPr wrap="square" lIns="96753" tIns="48376" rIns="96753" bIns="48376" rtlCol="0">
            <a:spAutoFit/>
          </a:bodyPr>
          <a:lstStyle/>
          <a:p>
            <a:r>
              <a:rPr lang="en-US" dirty="0" smtClean="0"/>
              <a:t>Guam presents the best option for a homeported cruise line within Micronesia:</a:t>
            </a:r>
          </a:p>
          <a:p>
            <a:endParaRPr lang="en-US" dirty="0" smtClean="0"/>
          </a:p>
          <a:p>
            <a:pPr marL="228600" indent="-228600">
              <a:buFont typeface="Arial"/>
              <a:buChar char="•"/>
            </a:pPr>
            <a:r>
              <a:rPr lang="en-US" dirty="0"/>
              <a:t>M</a:t>
            </a:r>
            <a:r>
              <a:rPr lang="en-US" dirty="0" smtClean="0"/>
              <a:t>ost established, mature tourism industry and supportive underlying tourism infrastructure</a:t>
            </a:r>
          </a:p>
          <a:p>
            <a:pPr marL="228600" indent="-228600">
              <a:buFont typeface="Arial"/>
              <a:buChar char="•"/>
            </a:pPr>
            <a:r>
              <a:rPr lang="en-US" dirty="0"/>
              <a:t>B</a:t>
            </a:r>
            <a:r>
              <a:rPr lang="en-US" dirty="0" smtClean="0"/>
              <a:t>etter access to government and private sector investment options</a:t>
            </a:r>
          </a:p>
          <a:p>
            <a:pPr marL="228600" indent="-228600">
              <a:buFont typeface="Arial"/>
              <a:buChar char="•"/>
            </a:pPr>
            <a:r>
              <a:rPr lang="en-US" dirty="0"/>
              <a:t>M</a:t>
            </a:r>
            <a:r>
              <a:rPr lang="en-US" dirty="0" smtClean="0"/>
              <a:t>ost developed port and ship maintenance facilities</a:t>
            </a:r>
          </a:p>
          <a:p>
            <a:pPr marL="228600" indent="-228600">
              <a:buFont typeface="Arial"/>
              <a:buChar char="•"/>
            </a:pPr>
            <a:r>
              <a:rPr lang="en-US" dirty="0"/>
              <a:t>H</a:t>
            </a:r>
            <a:r>
              <a:rPr lang="en-US" dirty="0" smtClean="0"/>
              <a:t>as the largest airport and best air connectivity within Micronesia with full service visa, customs and immigration services.</a:t>
            </a:r>
          </a:p>
          <a:p>
            <a:pPr marL="228600" indent="-228600">
              <a:buFont typeface="Arial"/>
              <a:buChar char="•"/>
            </a:pPr>
            <a:r>
              <a:rPr lang="en-US" dirty="0"/>
              <a:t>M</a:t>
            </a:r>
            <a:r>
              <a:rPr lang="en-US" dirty="0" smtClean="0"/>
              <a:t>ost developed provisioning and servicing facilities (i.e., fueling, etc.) within Micronesia</a:t>
            </a:r>
          </a:p>
          <a:p>
            <a:pPr marL="228600" indent="-228600">
              <a:buFont typeface="Arial"/>
              <a:buChar char="•"/>
            </a:pPr>
            <a:r>
              <a:rPr lang="en-US" dirty="0" smtClean="0"/>
              <a:t>Guam Visitors Bureau is beginning to target high-value travelers through their 20/20 plan, which would be a consistent market for a small ship experiential travel cruise offering</a:t>
            </a:r>
          </a:p>
          <a:p>
            <a:endParaRPr lang="en-US" sz="1100" dirty="0">
              <a:solidFill>
                <a:srgbClr val="A7A7A7"/>
              </a:solidFill>
            </a:endParaRPr>
          </a:p>
          <a:p>
            <a:pPr marL="342900" indent="-342900">
              <a:buFont typeface="Arial"/>
              <a:buChar char="•"/>
            </a:pPr>
            <a:endParaRPr lang="en-US" sz="1100" dirty="0">
              <a:solidFill>
                <a:srgbClr val="A7A7A7"/>
              </a:solidFill>
            </a:endParaRPr>
          </a:p>
        </p:txBody>
      </p:sp>
    </p:spTree>
    <p:extLst>
      <p:ext uri="{BB962C8B-B14F-4D97-AF65-F5344CB8AC3E}">
        <p14:creationId xmlns:p14="http://schemas.microsoft.com/office/powerpoint/2010/main" val="40868464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000" dirty="0" smtClean="0">
                <a:solidFill>
                  <a:srgbClr val="000000"/>
                </a:solidFill>
                <a:latin typeface="+mj-lt"/>
              </a:rPr>
              <a:t>Global Trends in Tourism, cont’d</a:t>
            </a:r>
            <a:endParaRPr lang="en-CA" sz="2000" dirty="0">
              <a:solidFill>
                <a:srgbClr val="000000"/>
              </a:solidFill>
              <a:latin typeface="+mj-lt"/>
            </a:endParaRPr>
          </a:p>
        </p:txBody>
      </p:sp>
      <p:sp>
        <p:nvSpPr>
          <p:cNvPr id="3" name="Rectangle 2"/>
          <p:cNvSpPr/>
          <p:nvPr/>
        </p:nvSpPr>
        <p:spPr>
          <a:xfrm>
            <a:off x="467544" y="913284"/>
            <a:ext cx="8064896" cy="3416320"/>
          </a:xfrm>
          <a:prstGeom prst="rect">
            <a:avLst/>
          </a:prstGeom>
        </p:spPr>
        <p:txBody>
          <a:bodyPr wrap="square">
            <a:spAutoFit/>
          </a:bodyPr>
          <a:lstStyle/>
          <a:p>
            <a:r>
              <a:rPr lang="en-US" b="1" dirty="0">
                <a:solidFill>
                  <a:srgbClr val="000000"/>
                </a:solidFill>
              </a:rPr>
              <a:t>Tourism 2020 Plan and Cruise Development in </a:t>
            </a:r>
            <a:r>
              <a:rPr lang="en-US" b="1" dirty="0" smtClean="0">
                <a:solidFill>
                  <a:srgbClr val="000000"/>
                </a:solidFill>
              </a:rPr>
              <a:t>Guam</a:t>
            </a:r>
          </a:p>
          <a:p>
            <a:endParaRPr lang="en-US" b="1" dirty="0">
              <a:solidFill>
                <a:srgbClr val="000000"/>
              </a:solidFill>
            </a:endParaRPr>
          </a:p>
          <a:p>
            <a:r>
              <a:rPr lang="en-US" dirty="0">
                <a:solidFill>
                  <a:srgbClr val="000000"/>
                </a:solidFill>
              </a:rPr>
              <a:t>This shift to </a:t>
            </a:r>
            <a:r>
              <a:rPr lang="en-US" dirty="0" smtClean="0">
                <a:solidFill>
                  <a:srgbClr val="000000"/>
                </a:solidFill>
              </a:rPr>
              <a:t>experiential </a:t>
            </a:r>
            <a:r>
              <a:rPr lang="en-US" dirty="0">
                <a:solidFill>
                  <a:srgbClr val="000000"/>
                </a:solidFill>
              </a:rPr>
              <a:t>travel aligns with Guam’s focus on the need to target the high-value traveler. </a:t>
            </a:r>
            <a:endParaRPr lang="en-US" dirty="0" smtClean="0">
              <a:solidFill>
                <a:srgbClr val="000000"/>
              </a:solidFill>
            </a:endParaRPr>
          </a:p>
          <a:p>
            <a:endParaRPr lang="en-US" dirty="0">
              <a:solidFill>
                <a:srgbClr val="000000"/>
              </a:solidFill>
            </a:endParaRPr>
          </a:p>
          <a:p>
            <a:r>
              <a:rPr lang="en-US" dirty="0" smtClean="0">
                <a:solidFill>
                  <a:srgbClr val="000000"/>
                </a:solidFill>
              </a:rPr>
              <a:t>Cruise </a:t>
            </a:r>
            <a:r>
              <a:rPr lang="en-US" dirty="0">
                <a:solidFill>
                  <a:srgbClr val="000000"/>
                </a:solidFill>
              </a:rPr>
              <a:t>tourism, if positioned within the framework of the Tourism 2020 plan will help solidify Guam’s brand standing and encourage the ‘right’ type of traveler to visit Guam and by extension Micronesia. </a:t>
            </a:r>
            <a:endParaRPr lang="en-US" dirty="0" smtClean="0">
              <a:solidFill>
                <a:srgbClr val="000000"/>
              </a:solidFill>
            </a:endParaRPr>
          </a:p>
          <a:p>
            <a:endParaRPr lang="en-US" dirty="0">
              <a:solidFill>
                <a:srgbClr val="000000"/>
              </a:solidFill>
            </a:endParaRPr>
          </a:p>
          <a:p>
            <a:r>
              <a:rPr lang="en-US" dirty="0" smtClean="0">
                <a:solidFill>
                  <a:srgbClr val="000000"/>
                </a:solidFill>
              </a:rPr>
              <a:t>However</a:t>
            </a:r>
            <a:r>
              <a:rPr lang="en-US" dirty="0">
                <a:solidFill>
                  <a:srgbClr val="000000"/>
                </a:solidFill>
              </a:rPr>
              <a:t>, GVB and their Micronesian partners will need to better diversify the current product and experience offerings (i.e., beyond </a:t>
            </a:r>
            <a:r>
              <a:rPr lang="en-US" dirty="0" smtClean="0">
                <a:solidFill>
                  <a:srgbClr val="000000"/>
                </a:solidFill>
              </a:rPr>
              <a:t>travel)</a:t>
            </a:r>
          </a:p>
          <a:p>
            <a:endParaRPr lang="en-US" dirty="0">
              <a:solidFill>
                <a:schemeClr val="tx2"/>
              </a:solidFill>
            </a:endParaRPr>
          </a:p>
        </p:txBody>
      </p:sp>
    </p:spTree>
    <p:extLst>
      <p:ext uri="{BB962C8B-B14F-4D97-AF65-F5344CB8AC3E}">
        <p14:creationId xmlns:p14="http://schemas.microsoft.com/office/powerpoint/2010/main" val="40064158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188"/>
            <a:ext cx="8229600" cy="952500"/>
          </a:xfrm>
        </p:spPr>
        <p:txBody>
          <a:bodyPr>
            <a:normAutofit/>
          </a:bodyPr>
          <a:lstStyle/>
          <a:p>
            <a:r>
              <a:rPr lang="en-CA" sz="2000" dirty="0" smtClean="0">
                <a:solidFill>
                  <a:srgbClr val="000000"/>
                </a:solidFill>
              </a:rPr>
              <a:t>Addressing the Objectives – Benefits of Home Porting in Guam</a:t>
            </a:r>
            <a:endParaRPr lang="en-CA" sz="2000" dirty="0">
              <a:solidFill>
                <a:srgbClr val="000000"/>
              </a:solidFill>
            </a:endParaRPr>
          </a:p>
        </p:txBody>
      </p:sp>
      <p:sp>
        <p:nvSpPr>
          <p:cNvPr id="4" name="Rectangle 3"/>
          <p:cNvSpPr/>
          <p:nvPr/>
        </p:nvSpPr>
        <p:spPr>
          <a:xfrm>
            <a:off x="539552" y="769268"/>
            <a:ext cx="7920880" cy="4247317"/>
          </a:xfrm>
          <a:prstGeom prst="rect">
            <a:avLst/>
          </a:prstGeom>
        </p:spPr>
        <p:txBody>
          <a:bodyPr wrap="square">
            <a:spAutoFit/>
          </a:bodyPr>
          <a:lstStyle/>
          <a:p>
            <a:pPr marL="228600" indent="-228600">
              <a:buAutoNum type="arabicParenR"/>
            </a:pPr>
            <a:r>
              <a:rPr lang="en-US" dirty="0">
                <a:solidFill>
                  <a:srgbClr val="000000"/>
                </a:solidFill>
              </a:rPr>
              <a:t>Experiential </a:t>
            </a:r>
            <a:r>
              <a:rPr lang="en-US" dirty="0" smtClean="0">
                <a:solidFill>
                  <a:srgbClr val="000000"/>
                </a:solidFill>
              </a:rPr>
              <a:t>travel</a:t>
            </a:r>
            <a:r>
              <a:rPr lang="en-US" dirty="0">
                <a:solidFill>
                  <a:srgbClr val="000000"/>
                </a:solidFill>
              </a:rPr>
              <a:t> </a:t>
            </a:r>
            <a:r>
              <a:rPr lang="en-US" dirty="0" smtClean="0">
                <a:solidFill>
                  <a:srgbClr val="000000"/>
                </a:solidFill>
              </a:rPr>
              <a:t>is </a:t>
            </a:r>
            <a:r>
              <a:rPr lang="en-US" dirty="0">
                <a:solidFill>
                  <a:srgbClr val="000000"/>
                </a:solidFill>
              </a:rPr>
              <a:t>one of the fastest growing segments of the global travel </a:t>
            </a:r>
            <a:r>
              <a:rPr lang="en-US" dirty="0" smtClean="0">
                <a:solidFill>
                  <a:srgbClr val="000000"/>
                </a:solidFill>
              </a:rPr>
              <a:t>and </a:t>
            </a:r>
            <a:r>
              <a:rPr lang="en-US" dirty="0">
                <a:solidFill>
                  <a:srgbClr val="000000"/>
                </a:solidFill>
              </a:rPr>
              <a:t>is a product line in demand by high-value, discerning travelers. The </a:t>
            </a:r>
            <a:r>
              <a:rPr lang="en-US" dirty="0" err="1">
                <a:solidFill>
                  <a:srgbClr val="000000"/>
                </a:solidFill>
              </a:rPr>
              <a:t>homeporting</a:t>
            </a:r>
            <a:r>
              <a:rPr lang="en-US" dirty="0">
                <a:solidFill>
                  <a:srgbClr val="000000"/>
                </a:solidFill>
              </a:rPr>
              <a:t> concept will allow Guam to better tap into this lucrative growth market.</a:t>
            </a:r>
          </a:p>
          <a:p>
            <a:pPr marL="228600" indent="-228600">
              <a:buAutoNum type="arabicParenR"/>
            </a:pPr>
            <a:endParaRPr lang="en-US" dirty="0">
              <a:solidFill>
                <a:srgbClr val="000000"/>
              </a:solidFill>
            </a:endParaRPr>
          </a:p>
          <a:p>
            <a:pPr marL="228600" indent="-228600">
              <a:buAutoNum type="arabicParenR"/>
            </a:pPr>
            <a:r>
              <a:rPr lang="en-US" dirty="0">
                <a:solidFill>
                  <a:srgbClr val="000000"/>
                </a:solidFill>
              </a:rPr>
              <a:t>Micronesia is also somewhat underserved by mainstream large ship cruise companies and mass-market tour operators (i.e., with exceptions for Guam and Saipan). A </a:t>
            </a:r>
            <a:r>
              <a:rPr lang="en-US" dirty="0" err="1">
                <a:solidFill>
                  <a:srgbClr val="000000"/>
                </a:solidFill>
              </a:rPr>
              <a:t>homeported</a:t>
            </a:r>
            <a:r>
              <a:rPr lang="en-US" dirty="0">
                <a:solidFill>
                  <a:srgbClr val="000000"/>
                </a:solidFill>
              </a:rPr>
              <a:t> small ship cruise line company will benefit from first mover status.</a:t>
            </a:r>
          </a:p>
          <a:p>
            <a:pPr marL="228600" indent="-228600">
              <a:buAutoNum type="arabicParenR"/>
            </a:pPr>
            <a:endParaRPr lang="en-US" dirty="0">
              <a:solidFill>
                <a:srgbClr val="000000"/>
              </a:solidFill>
            </a:endParaRPr>
          </a:p>
          <a:p>
            <a:pPr marL="228600" indent="-228600">
              <a:buAutoNum type="arabicParenR"/>
            </a:pPr>
            <a:r>
              <a:rPr lang="en-US" dirty="0">
                <a:solidFill>
                  <a:srgbClr val="000000"/>
                </a:solidFill>
              </a:rPr>
              <a:t>A </a:t>
            </a:r>
            <a:r>
              <a:rPr lang="en-US" dirty="0" err="1">
                <a:solidFill>
                  <a:srgbClr val="000000"/>
                </a:solidFill>
              </a:rPr>
              <a:t>homeported</a:t>
            </a:r>
            <a:r>
              <a:rPr lang="en-US" dirty="0">
                <a:solidFill>
                  <a:srgbClr val="000000"/>
                </a:solidFill>
              </a:rPr>
              <a:t> small ship cruise line will also allow Guam (and Micronesia) to retain a larger percentage of revenue vs. sail-through cruise lines due to revenue to Guam business and tax base supporting pre and post travel, airport fees, local infrastructure required for ship porting, maintenance, servicing, etc. </a:t>
            </a:r>
          </a:p>
        </p:txBody>
      </p:sp>
    </p:spTree>
    <p:extLst>
      <p:ext uri="{BB962C8B-B14F-4D97-AF65-F5344CB8AC3E}">
        <p14:creationId xmlns:p14="http://schemas.microsoft.com/office/powerpoint/2010/main" val="400721950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roject Propos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roject Proposal">
  <a:themeElements>
    <a:clrScheme name="GS 2016 colours">
      <a:dk1>
        <a:srgbClr val="293870"/>
      </a:dk1>
      <a:lt1>
        <a:srgbClr val="FFFFFE"/>
      </a:lt1>
      <a:dk2>
        <a:srgbClr val="A7A7A7"/>
      </a:dk2>
      <a:lt2>
        <a:srgbClr val="535353"/>
      </a:lt2>
      <a:accent1>
        <a:srgbClr val="5488C7"/>
      </a:accent1>
      <a:accent2>
        <a:srgbClr val="95C11F"/>
      </a:accent2>
      <a:accent3>
        <a:srgbClr val="FFDD00"/>
      </a:accent3>
      <a:accent4>
        <a:srgbClr val="F7A823"/>
      </a:accent4>
      <a:accent5>
        <a:srgbClr val="C00000"/>
      </a:accent5>
      <a:accent6>
        <a:srgbClr val="535353"/>
      </a:accent6>
      <a:hlink>
        <a:srgbClr val="293870"/>
      </a:hlink>
      <a:folHlink>
        <a:srgbClr val="535353"/>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Project Proposal</Template>
  <TotalTime>18319</TotalTime>
  <Words>3643</Words>
  <Application>Microsoft Macintosh PowerPoint</Application>
  <PresentationFormat>On-screen Show (16:10)</PresentationFormat>
  <Paragraphs>319</Paragraphs>
  <Slides>37</Slides>
  <Notes>2</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Project Proposal</vt:lpstr>
      <vt:lpstr>2_Project Proposal</vt:lpstr>
      <vt:lpstr>PowerPoint Presentation</vt:lpstr>
      <vt:lpstr>Objectives and Methodology</vt:lpstr>
      <vt:lpstr>Global Trends in Tourism</vt:lpstr>
      <vt:lpstr>The Likely Market: The Experiential Traveler </vt:lpstr>
      <vt:lpstr>Global Trends in Tourism, cont’d</vt:lpstr>
      <vt:lpstr>Global Trends in Tourism, cont’d</vt:lpstr>
      <vt:lpstr>Leadership Role</vt:lpstr>
      <vt:lpstr>Global Trends in Tourism, cont’d</vt:lpstr>
      <vt:lpstr>Addressing the Objectives – Benefits of Home Porting in Guam</vt:lpstr>
      <vt:lpstr>Cruise Tourism and Tourism 2020</vt:lpstr>
      <vt:lpstr>Addressing the Objectives – Determine Most Feasible Location</vt:lpstr>
      <vt:lpstr>Addressing the Objectives – Determine Viability of Inter-Island Cruises</vt:lpstr>
      <vt:lpstr>Addressing the Objectives – Identify International Demand</vt:lpstr>
      <vt:lpstr>Addressing the Objectives – Determine Ideal Marketing Strategy</vt:lpstr>
      <vt:lpstr>Addressing the Objectives – Determine Ideal Marketing Strategy</vt:lpstr>
      <vt:lpstr>Why A Small Ship Cruise Focus is Right for Guam and Micronesia</vt:lpstr>
      <vt:lpstr>Why A Small Ship Cruise Focus is Right for Guam and Micronesia</vt:lpstr>
      <vt:lpstr>Why A Small Ship Cruise Focus is Right for Guam and Micronesia</vt:lpstr>
      <vt:lpstr>Why A Small Ship Cruise Focus is Right for Guam and Micronesia</vt:lpstr>
      <vt:lpstr>PowerPoint Presentation</vt:lpstr>
      <vt:lpstr>SWOT Analysis - Prioritization</vt:lpstr>
      <vt:lpstr>SWOT Analysis - Prioritization</vt:lpstr>
      <vt:lpstr>SWOT Analysis - Prioritization</vt:lpstr>
      <vt:lpstr>PowerPoint Presentation</vt:lpstr>
      <vt:lpstr>Strategic Pillars</vt:lpstr>
      <vt:lpstr>Strategic Pillars, cont’d</vt:lpstr>
      <vt:lpstr>Strategic Pillars, cont’d</vt:lpstr>
      <vt:lpstr>Strategic Pillars, cont’d</vt:lpstr>
      <vt:lpstr>Strategic Pillars, cont’d</vt:lpstr>
      <vt:lpstr>Strategic Pillars, cont’d</vt:lpstr>
      <vt:lpstr>Strategic Pillars, cont’d</vt:lpstr>
      <vt:lpstr>Strategic Pillars, cont’d</vt:lpstr>
      <vt:lpstr>Strategic Pillars, cont’d</vt:lpstr>
      <vt:lpstr>Strategic Pillars, cont’d</vt:lpstr>
      <vt:lpstr>PowerPoint Presentation</vt:lpstr>
      <vt:lpstr>Strategic Pillars, cont’d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Proposal Sub-title here</dc:title>
  <dc:creator>Alex Lewis</dc:creator>
  <cp:lastModifiedBy>Ernie</cp:lastModifiedBy>
  <cp:revision>614</cp:revision>
  <cp:lastPrinted>2016-05-31T22:06:27Z</cp:lastPrinted>
  <dcterms:created xsi:type="dcterms:W3CDTF">2016-05-31T12:39:22Z</dcterms:created>
  <dcterms:modified xsi:type="dcterms:W3CDTF">2016-06-01T03:29:38Z</dcterms:modified>
</cp:coreProperties>
</file>